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85"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p15:clr>
            <a:srgbClr val="A4A3A4"/>
          </p15:clr>
        </p15:guide>
        <p15:guide id="2" orient="horz" pos="1298">
          <p15:clr>
            <a:srgbClr val="A4A3A4"/>
          </p15:clr>
        </p15:guide>
        <p15:guide id="3" orient="horz" pos="3748">
          <p15:clr>
            <a:srgbClr val="A4A3A4"/>
          </p15:clr>
        </p15:guide>
        <p15:guide id="4" pos="5489">
          <p15:clr>
            <a:srgbClr val="A4A3A4"/>
          </p15:clr>
        </p15:guide>
        <p15:guide id="5" pos="349">
          <p15:clr>
            <a:srgbClr val="A4A3A4"/>
          </p15:clr>
        </p15:guide>
        <p15:guide id="6" pos="12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showGuides="1">
      <p:cViewPr varScale="1">
        <p:scale>
          <a:sx n="100" d="100"/>
          <a:sy n="100" d="100"/>
        </p:scale>
        <p:origin x="1536" y="96"/>
      </p:cViewPr>
      <p:guideLst>
        <p:guide orient="horz" pos="890"/>
        <p:guide orient="horz" pos="1298"/>
        <p:guide orient="horz" pos="3748"/>
        <p:guide pos="5489"/>
        <p:guide pos="349"/>
        <p:guide pos="129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75" d="100"/>
          <a:sy n="75" d="100"/>
        </p:scale>
        <p:origin x="-40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027087-32FD-457A-9D4C-32E18A035715}" type="datetimeFigureOut">
              <a:rPr lang="de-DE" smtClean="0"/>
              <a:pPr/>
              <a:t>23.02.2021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19B176-BA86-4B03-AFEA-A2F90F0DBC9F}" type="slidenum">
              <a:rPr lang="de-DE" smtClean="0"/>
              <a:pPr/>
              <a:t>‹Nr.›</a:t>
            </a:fld>
            <a:endParaRPr lang="de-DE"/>
          </a:p>
        </p:txBody>
      </p:sp>
    </p:spTree>
    <p:extLst>
      <p:ext uri="{BB962C8B-B14F-4D97-AF65-F5344CB8AC3E}">
        <p14:creationId xmlns:p14="http://schemas.microsoft.com/office/powerpoint/2010/main" val="295380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18289-076A-45D3-BCFA-16CFA0603E3D}" type="datetimeFigureOut">
              <a:rPr lang="de-DE" smtClean="0"/>
              <a:pPr/>
              <a:t>23.02.2021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3D59B-65B8-44D3-96B3-09C277B5A898}" type="slidenum">
              <a:rPr lang="de-DE" smtClean="0"/>
              <a:pPr/>
              <a:t>‹Nr.›</a:t>
            </a:fld>
            <a:endParaRPr lang="de-DE"/>
          </a:p>
        </p:txBody>
      </p:sp>
    </p:spTree>
    <p:extLst>
      <p:ext uri="{BB962C8B-B14F-4D97-AF65-F5344CB8AC3E}">
        <p14:creationId xmlns:p14="http://schemas.microsoft.com/office/powerpoint/2010/main" val="226348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PSA? Wie bitte? Wenn Sie neu im Labor sind und ein Kollege diesen Begriff verwendet, werden Sie ihn vielleicht fragend anschauen, was er mit dieser Abkürzung meint.</a:t>
            </a:r>
          </a:p>
          <a:p>
            <a:endParaRPr lang="de-DE" dirty="0" smtClean="0"/>
          </a:p>
          <a:p>
            <a:r>
              <a:rPr lang="de-DE" dirty="0" smtClean="0"/>
              <a:t>Für "alte Hasen" ist jedoch sofort klar: PSA gleich persönliche Schutzausrüstung.</a:t>
            </a:r>
          </a:p>
          <a:p>
            <a:r>
              <a:rPr lang="de-DE" dirty="0" smtClean="0"/>
              <a:t>Wie der Name schon sagt: Die PSA soll Sie persönlich – z.B. Ihren Körper, Ihre Augen oder Ihre Hände - vor eventuellen Gefährdungen im Labor schützen.</a:t>
            </a:r>
          </a:p>
          <a:p>
            <a:endParaRPr lang="de-DE" dirty="0" smtClean="0"/>
          </a:p>
          <a:p>
            <a:r>
              <a:rPr lang="de-DE" dirty="0" smtClean="0"/>
              <a:t>Sie ergänzt Ihre Arbeitskleidung, die sozusagen die Grundausstattung darstellt.</a:t>
            </a:r>
          </a:p>
          <a:p>
            <a:r>
              <a:rPr lang="de-DE" dirty="0" smtClean="0"/>
              <a:t>Wenn Sie Tätigkeiten ausüben, die mit einer besonderen Gefährdung einhergehen, kann es notwendig sein, die obligatorische PSA mit zusätzlichen Ausrüstungsgegenständen zu ergänzen.</a:t>
            </a:r>
          </a:p>
          <a:p>
            <a:endParaRPr lang="de-DE" dirty="0" smtClean="0"/>
          </a:p>
          <a:p>
            <a:r>
              <a:rPr lang="de-DE" dirty="0" smtClean="0"/>
              <a:t>Im folgenden Lernprogramm erfahren Sie, welche unterschiedlichen persönlichen Schutzausrüstungen es gibt und wann welche Ausrüstung zum Einsatz kommt. Schutzmaßnahmen, die in Biolaboren zu berücksichtigen sind, werden hier nicht angesprochen.</a:t>
            </a:r>
          </a:p>
          <a:p>
            <a:endParaRPr lang="de-DE" dirty="0" smtClean="0"/>
          </a:p>
          <a:p>
            <a:r>
              <a:rPr lang="de-DE" dirty="0" smtClean="0"/>
              <a:t>Investieren Sie ein wenig Zeit – ca. 10 Minuten - in Ihren persönlichen Gesundheitsschutz! Es lohnt sich.</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a:t>
            </a:fld>
            <a:endParaRPr lang="de-DE"/>
          </a:p>
        </p:txBody>
      </p:sp>
    </p:spTree>
    <p:extLst>
      <p:ext uri="{BB962C8B-B14F-4D97-AF65-F5344CB8AC3E}">
        <p14:creationId xmlns:p14="http://schemas.microsoft.com/office/powerpoint/2010/main" val="163164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 es gleich vorweg zu sagen: Es gibt keinen Allroundhandschuh für alle Tätigkeiten im Labor. Für einen optimalen Schutz müssen Sie deshalb bei der Auswahl einige wichtige Sicherheitsmaßnahmen beachten.</a:t>
            </a:r>
          </a:p>
          <a:p>
            <a:endParaRPr lang="de-DE" dirty="0" smtClean="0"/>
          </a:p>
          <a:p>
            <a:r>
              <a:rPr lang="de-DE" dirty="0" smtClean="0"/>
              <a:t>Vor allem natürlich, dass Ihr Schutzhandschuh aus einem Material besteht, das für die geplante Anwendung geeignet ist. </a:t>
            </a:r>
          </a:p>
          <a:p>
            <a:r>
              <a:rPr lang="de-DE" dirty="0" smtClean="0"/>
              <a:t>So sind die für das Labor typischen Einmalhandschuhe aus </a:t>
            </a:r>
            <a:r>
              <a:rPr lang="de-DE" dirty="0" err="1" smtClean="0"/>
              <a:t>Nitrilkautschuk</a:t>
            </a:r>
            <a:r>
              <a:rPr lang="de-DE" dirty="0" smtClean="0"/>
              <a:t> zwar sehr gut gegenüber </a:t>
            </a:r>
            <a:r>
              <a:rPr lang="de-DE" dirty="0" err="1" smtClean="0"/>
              <a:t>Kohlenwassserstoffen</a:t>
            </a:r>
            <a:r>
              <a:rPr lang="de-DE" dirty="0" smtClean="0"/>
              <a:t> beständig, sie bieten jedoch nur unzureichenden Schutz beim Umgang mit </a:t>
            </a:r>
            <a:r>
              <a:rPr lang="de-DE" dirty="0" err="1" smtClean="0"/>
              <a:t>ketonhaltigen</a:t>
            </a:r>
            <a:r>
              <a:rPr lang="de-DE" dirty="0" smtClean="0"/>
              <a:t> Lösemitteln wie Aceton.</a:t>
            </a:r>
          </a:p>
          <a:p>
            <a:endParaRPr lang="de-DE" dirty="0" smtClean="0"/>
          </a:p>
          <a:p>
            <a:r>
              <a:rPr lang="de-DE" dirty="0" smtClean="0"/>
              <a:t>Informieren Sie sich deshalb vor Ihrer Tätigkeit z.B. im Handschuhplan, welche Schutzhandschuhe aus welchem Material für Ihre Arbeitsaufgabe in Frage kommen.</a:t>
            </a:r>
          </a:p>
          <a:p>
            <a:endParaRPr lang="de-DE" dirty="0" smtClean="0"/>
          </a:p>
          <a:p>
            <a:r>
              <a:rPr lang="de-DE" dirty="0" smtClean="0"/>
              <a:t>Sie sollten wissen, dass die Substanzen das Handschuhmaterial molekular sehr schnell durchdringen.</a:t>
            </a:r>
          </a:p>
          <a:p>
            <a:r>
              <a:rPr lang="de-DE" dirty="0" smtClean="0"/>
              <a:t>Das geschieht binnen Minuten ab dem Zeitpunkt des ersten Kontakts - völlig unabhängig davon, ob der Handschuh getragen wird oder nicht. </a:t>
            </a:r>
          </a:p>
          <a:p>
            <a:r>
              <a:rPr lang="de-DE" dirty="0" smtClean="0"/>
              <a:t>Wechseln Sie Ihre Handschuhe deshalb regelmäßig.</a:t>
            </a:r>
          </a:p>
          <a:p>
            <a:endParaRPr lang="de-DE" dirty="0" smtClean="0"/>
          </a:p>
          <a:p>
            <a:r>
              <a:rPr lang="de-DE" dirty="0" smtClean="0"/>
              <a:t>Übrigens, auf das Tragen von Naturlatex-Handschuhe sollten Sie verzichten. Es besteht das Risiko einer allergischen Reaktion.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21</a:t>
            </a:fld>
            <a:endParaRPr lang="de-DE"/>
          </a:p>
        </p:txBody>
      </p:sp>
    </p:spTree>
    <p:extLst>
      <p:ext uri="{BB962C8B-B14F-4D97-AF65-F5344CB8AC3E}">
        <p14:creationId xmlns:p14="http://schemas.microsoft.com/office/powerpoint/2010/main" val="14333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Extreme Hitze oder große Kälte und mechanische Risiken wie Schnittverletzungen sind weitere Gründe, die für das Tragen von Schutzhandschuhen sprechen.</a:t>
            </a:r>
          </a:p>
          <a:p>
            <a:endParaRPr lang="de-DE" dirty="0" smtClean="0"/>
          </a:p>
          <a:p>
            <a:r>
              <a:rPr lang="de-DE" dirty="0" smtClean="0"/>
              <a:t>Thermohandschuhe bieten guten Schutz, wenn Sie zum Beispiel mit Trockeneis oder flüssigem Stickstoff hantieren müssen. </a:t>
            </a:r>
          </a:p>
          <a:p>
            <a:r>
              <a:rPr lang="de-DE" dirty="0" smtClean="0"/>
              <a:t>Gegen Hitze stehen Kontakthitze-Handschuhe zur Verfügung, die Sie vor Temperaturen bis zu 500 °C schützen können.</a:t>
            </a:r>
          </a:p>
          <a:p>
            <a:endParaRPr lang="de-DE" dirty="0" smtClean="0"/>
          </a:p>
          <a:p>
            <a:r>
              <a:rPr lang="de-DE" dirty="0" smtClean="0"/>
              <a:t>Schutzhandschuhe gegen so genannte mechanische Risiken bieten z.B. Schutz vor Schnittverletzungen durch Glasbruch. Es kommen spezielle, meist gestrickte Schnittschutzhandschuhe oder auch Lederhandschuhe zum Einsatz.</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23</a:t>
            </a:fld>
            <a:endParaRPr lang="de-DE"/>
          </a:p>
        </p:txBody>
      </p:sp>
    </p:spTree>
    <p:extLst>
      <p:ext uri="{BB962C8B-B14F-4D97-AF65-F5344CB8AC3E}">
        <p14:creationId xmlns:p14="http://schemas.microsoft.com/office/powerpoint/2010/main" val="79600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 manchen Laborarbeiten brauchen Ihre Augen mehr Schutz, als die </a:t>
            </a:r>
            <a:r>
              <a:rPr lang="de-DE" dirty="0" err="1" smtClean="0"/>
              <a:t>Gestellbrille</a:t>
            </a:r>
            <a:r>
              <a:rPr lang="de-DE" dirty="0" smtClean="0"/>
              <a:t> mit Seitenschutz leisten kann. Für diese Tätigkeiten gibt es daher spezielle Schutzbrillen. </a:t>
            </a:r>
          </a:p>
          <a:p>
            <a:endParaRPr lang="de-DE" dirty="0" smtClean="0"/>
          </a:p>
          <a:p>
            <a:r>
              <a:rPr lang="de-DE" dirty="0" smtClean="0"/>
              <a:t>Korbbrillen zum Beispiel schützen die Augen rundherum - ein zusätzlicher Schutzschirm das ganze Gesicht und Teile des Halses, wenn z.B. Spitzer beim Umfüllen von Gefahrstoffen nicht ausgeschlossen werden können.</a:t>
            </a:r>
          </a:p>
          <a:p>
            <a:endParaRPr lang="de-DE" dirty="0" smtClean="0"/>
          </a:p>
          <a:p>
            <a:r>
              <a:rPr lang="de-DE" dirty="0" smtClean="0"/>
              <a:t>Laser- und UV-Strahlung gefährden Ihre Augen ebenfalls, wenn Sie keine geeignete Schutzbrille tragen.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25</a:t>
            </a:fld>
            <a:endParaRPr lang="de-DE"/>
          </a:p>
        </p:txBody>
      </p:sp>
    </p:spTree>
    <p:extLst>
      <p:ext uri="{BB962C8B-B14F-4D97-AF65-F5344CB8AC3E}">
        <p14:creationId xmlns:p14="http://schemas.microsoft.com/office/powerpoint/2010/main" val="375629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aller Regel enthält die Atemluft im Labor üblicherweise keine Schadstoffkonzentrationen, die Ihre Gesundheit gefährden, denn Sie führen alle Versuche im Abzug durch. Wenn Sie so wollen, übernimmt der Abzug Ihren Atemschutz.</a:t>
            </a:r>
          </a:p>
          <a:p>
            <a:endParaRPr lang="de-DE" dirty="0" smtClean="0"/>
          </a:p>
          <a:p>
            <a:r>
              <a:rPr lang="de-DE" dirty="0" smtClean="0"/>
              <a:t>Anders sieht es aus, wenn Sie im Notfall Ihren Kollegen aus einem Gefahrenbereich retten wollen. Oder wenn z.B. ein Gefäß umkippt und ungewollt größere Mengen Lösemitteldämpfe frei geworden sind, die Sie aufnehmen wollen. </a:t>
            </a:r>
          </a:p>
          <a:p>
            <a:endParaRPr lang="de-DE" dirty="0" smtClean="0"/>
          </a:p>
          <a:p>
            <a:r>
              <a:rPr lang="de-DE" dirty="0" smtClean="0"/>
              <a:t>In solchen Fällen ist es notwendig, dass Sie ein Atemschutzgerät mit entsprechendem Filter tragen.</a:t>
            </a:r>
          </a:p>
          <a:p>
            <a:r>
              <a:rPr lang="de-DE" dirty="0" smtClean="0"/>
              <a:t>Welches Gerät und welcher Filter ist für welchen Einsatz geeignet? </a:t>
            </a:r>
          </a:p>
          <a:p>
            <a:endParaRPr lang="de-DE" dirty="0" smtClean="0"/>
          </a:p>
          <a:p>
            <a:r>
              <a:rPr lang="de-DE" dirty="0" smtClean="0"/>
              <a:t>Bei der Entscheidung für ein bestimmtes Atemschutzgerät müssen viele verschiedene Faktoren berücksichtigt werden, wie zum Beispiel der Schadstoffgehalt in der Umgebungsluft und die Schwere und Dauer der Arbeit, die erledigt werden soll.</a:t>
            </a:r>
          </a:p>
          <a:p>
            <a:endParaRPr lang="de-DE" dirty="0" smtClean="0"/>
          </a:p>
          <a:p>
            <a:r>
              <a:rPr lang="de-DE" dirty="0" smtClean="0"/>
              <a:t>Sie sollten Gerät plus Filter am Arbeitsplatz bereithalten.</a:t>
            </a:r>
          </a:p>
          <a:p>
            <a:endParaRPr lang="de-DE" dirty="0" smtClean="0"/>
          </a:p>
          <a:p>
            <a:r>
              <a:rPr lang="de-DE" dirty="0" smtClean="0"/>
              <a:t>Ob Sie selbst ein Atemschutzgerät tragen können, muss durch eine arbeitsmedizinische Untersuchung geklärt werden.</a:t>
            </a:r>
          </a:p>
          <a:p>
            <a:r>
              <a:rPr lang="de-DE" dirty="0" smtClean="0"/>
              <a:t>Für den sicheren Einsatz eines Atemschutzgeräts ist eine Unterweisung notwendig.</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27</a:t>
            </a:fld>
            <a:endParaRPr lang="de-DE"/>
          </a:p>
        </p:txBody>
      </p:sp>
    </p:spTree>
    <p:extLst>
      <p:ext uri="{BB962C8B-B14F-4D97-AF65-F5344CB8AC3E}">
        <p14:creationId xmlns:p14="http://schemas.microsoft.com/office/powerpoint/2010/main" val="1878550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Jetzt sind Sie schon am Ende des Lernprogramms angekommen. Sie haben viele Anregungen, Tipps und Hinweise zu den persönlichen Schutzmaßnahmen für Ihre tägliche Laborarbeit erhalten, damit Sie Ihren Arbeitsalltag noch sicherer gestalten können.</a:t>
            </a:r>
          </a:p>
          <a:p>
            <a:endParaRPr lang="de-DE" dirty="0" smtClean="0"/>
          </a:p>
          <a:p>
            <a:r>
              <a:rPr lang="de-DE" dirty="0" smtClean="0"/>
              <a:t>Wenn Sie Fragen zur Sicherheit und zum Gesundheitsschutz haben, können Sie sich z.B. an Ihre Fachkraft für Arbeitssicherheit oder Ihren Vorgesetzten wenden. Auch die Berufsgenossenschaft Rohstoffe und Chemische Industrie hilft Ihnen jederzeit weiter. </a:t>
            </a:r>
          </a:p>
          <a:p>
            <a:endParaRPr lang="de-DE" dirty="0" smtClean="0"/>
          </a:p>
          <a:p>
            <a:r>
              <a:rPr lang="de-DE" dirty="0" smtClean="0"/>
              <a:t>Denken Sie bitte daran: eine wirksame PSA ist ein wichtiger Baustein für Ihre Gesundheit.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31</a:t>
            </a:fld>
            <a:endParaRPr lang="de-DE"/>
          </a:p>
        </p:txBody>
      </p:sp>
    </p:spTree>
    <p:extLst>
      <p:ext uri="{BB962C8B-B14F-4D97-AF65-F5344CB8AC3E}">
        <p14:creationId xmlns:p14="http://schemas.microsoft.com/office/powerpoint/2010/main" val="183630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Labor arbeiten Sie meist täglich mit einer ganzen Reihe von Gefahrstoffen. Ihre normale Straßenkleidung ist da nicht geeignet, um Sie bei der Arbeit ausreichend und rundherum zu schützen.</a:t>
            </a:r>
          </a:p>
          <a:p>
            <a:endParaRPr lang="de-DE" dirty="0" smtClean="0"/>
          </a:p>
          <a:p>
            <a:r>
              <a:rPr lang="de-DE" dirty="0" smtClean="0"/>
              <a:t>Ein Laborkittel eignet sich in der Regel sehr gut als Arbeitskleidung und gehört zu Ihrer Grundausstattung.</a:t>
            </a:r>
          </a:p>
          <a:p>
            <a:r>
              <a:rPr lang="de-DE" dirty="0" smtClean="0"/>
              <a:t>Dass Sie unter dem Kittel eine lange Hose und keinen Rock oder Shorts anhaben, ist eigentlich selbstverständlich.</a:t>
            </a:r>
          </a:p>
          <a:p>
            <a:r>
              <a:rPr lang="de-DE" dirty="0" smtClean="0"/>
              <a:t> </a:t>
            </a:r>
          </a:p>
          <a:p>
            <a:r>
              <a:rPr lang="de-DE" dirty="0" smtClean="0"/>
              <a:t>Das Tragen von festen und geschlossenen Schuhen, die Sie z.B. gegen Ausrutschen oder herabtropfende Flüssigkeiten schützen, ist ebenfalls Pflicht.</a:t>
            </a:r>
          </a:p>
          <a:p>
            <a:endParaRPr lang="de-DE" dirty="0" smtClean="0"/>
          </a:p>
          <a:p>
            <a:r>
              <a:rPr lang="de-DE" dirty="0" smtClean="0"/>
              <a:t>Um Ihre Augen zu schützen, setzen Sie immer eine </a:t>
            </a:r>
            <a:r>
              <a:rPr lang="de-DE" dirty="0" err="1" smtClean="0"/>
              <a:t>Gestellbrille</a:t>
            </a:r>
            <a:r>
              <a:rPr lang="de-DE" dirty="0" smtClean="0"/>
              <a:t> mit Seitenschutz auf.</a:t>
            </a:r>
          </a:p>
          <a:p>
            <a:r>
              <a:rPr lang="de-DE" dirty="0" smtClean="0"/>
              <a:t>Diese "Uniform" erscheint Ihnen vielleicht lästig, gerade im Sommer. Aber letztlich profitieren Sie davon. </a:t>
            </a:r>
          </a:p>
          <a:p>
            <a:endParaRPr lang="de-DE" dirty="0" smtClean="0"/>
          </a:p>
          <a:p>
            <a:r>
              <a:rPr lang="de-DE" dirty="0" smtClean="0"/>
              <a:t>Übrigens, die Schutzkleidung wird Ihnen vom Arbeitgeber zur Verfügung gestellt – und Sie sind verpflichtet, sie zu tragen.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5</a:t>
            </a:fld>
            <a:endParaRPr lang="de-DE"/>
          </a:p>
        </p:txBody>
      </p:sp>
    </p:spTree>
    <p:extLst>
      <p:ext uri="{BB962C8B-B14F-4D97-AF65-F5344CB8AC3E}">
        <p14:creationId xmlns:p14="http://schemas.microsoft.com/office/powerpoint/2010/main" val="184969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Wie sollte der Laborkittel nun konkret aussehen, damit er Ihnen ausreichenden Schutz bietet?</a:t>
            </a:r>
          </a:p>
          <a:p>
            <a:endParaRPr lang="de-DE" dirty="0" smtClean="0"/>
          </a:p>
          <a:p>
            <a:r>
              <a:rPr lang="de-DE" dirty="0" smtClean="0"/>
              <a:t>Bewährt haben sich lange – am besten knielange - Kittel mit ebenfalls langen, eng anliegenden Ärmeln. Die Ärmel nicht aufkrempeln, auch wenn das bequemer erscheint. Die Haut ist dann ungeschützt. Außerdem gilt: Laborkittel stets vollständig zuknöpfen!</a:t>
            </a:r>
          </a:p>
          <a:p>
            <a:endParaRPr lang="de-DE" dirty="0" smtClean="0"/>
          </a:p>
          <a:p>
            <a:r>
              <a:rPr lang="de-DE" dirty="0" smtClean="0"/>
              <a:t>Bedenken Sie: Der Kittel ist keine undurchdringliche Barriere! Es kann also vorkommen, dass auch Ihre Kleidung unter dem Kittel einen Gefahrstoff abbekommt und Sie alles unverzüglich ausziehen müssen. Hat der Laborkittel Druckknöpfe, gelingt Ihnen das am schnellsten.</a:t>
            </a:r>
          </a:p>
          <a:p>
            <a:endParaRPr lang="de-DE" dirty="0" smtClean="0"/>
          </a:p>
          <a:p>
            <a:r>
              <a:rPr lang="de-DE" dirty="0" smtClean="0"/>
              <a:t>Das Material des Laborkittels besteht üblicherweise aus Baumwolle. Bei Mischgewebe sollte der Baumwollanteil mindestens 35 % betragen.</a:t>
            </a:r>
          </a:p>
          <a:p>
            <a:r>
              <a:rPr lang="de-DE" dirty="0" smtClean="0"/>
              <a:t>Sie wollen sicherlich einen Schutzkittel und keinen "Gefährdungskittel" tragen. Also tauschen Sie einen verschmutzten Laborkittel schnellstmöglich gegen einen neuen Sauberen aus.</a:t>
            </a:r>
          </a:p>
          <a:p>
            <a:endParaRPr lang="de-DE" dirty="0" smtClean="0"/>
          </a:p>
          <a:p>
            <a:r>
              <a:rPr lang="de-DE" dirty="0" smtClean="0"/>
              <a:t>Und noch ein Hinweis: Bewahren Sie Ihren Laborkittel getrennt von der Straßenkleidung auf. Am besten im Labor, denn dann vermeiden Sie, dass Gefahrstoffe durch den kontaminiertem Kittel z.B. in den Pausenraum verschleppt werden.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7</a:t>
            </a:fld>
            <a:endParaRPr lang="de-DE"/>
          </a:p>
        </p:txBody>
      </p:sp>
    </p:spTree>
    <p:extLst>
      <p:ext uri="{BB962C8B-B14F-4D97-AF65-F5344CB8AC3E}">
        <p14:creationId xmlns:p14="http://schemas.microsoft.com/office/powerpoint/2010/main" val="264816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Auch für Ihre Füße bestehen Unfallgefahren am Arbeitsplatz. Ausrutschen, Verletzungen durch herabfallende Gegenstände oder durch tropfende Gefahrstoffe sind typische Unfallbeispiele im Labor. Da sind Sandalen oder hochhackige Schuhe völlig fehl am Platz. Richtigen Schutz bieten stattdessen feste, geschlossene und trittsichere Schuhe.</a:t>
            </a:r>
          </a:p>
          <a:p>
            <a:endParaRPr lang="de-DE" dirty="0" smtClean="0"/>
          </a:p>
          <a:p>
            <a:r>
              <a:rPr lang="de-DE" dirty="0" smtClean="0"/>
              <a:t>Am besten sind Ihre Füße durch Sicherheitsschuhe geschützt. Zusätzliche Sicherheit geben ableitfähige Laufsohlen, mit denen eine statische Aufladung verhindert wird.</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9</a:t>
            </a:fld>
            <a:endParaRPr lang="de-DE"/>
          </a:p>
        </p:txBody>
      </p:sp>
    </p:spTree>
    <p:extLst>
      <p:ext uri="{BB962C8B-B14F-4D97-AF65-F5344CB8AC3E}">
        <p14:creationId xmlns:p14="http://schemas.microsoft.com/office/powerpoint/2010/main" val="68070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Dass Augenschutz im Labor sehr groß geschrieben wird, sollte Sie nicht wundern. Schon </a:t>
            </a:r>
            <a:r>
              <a:rPr lang="de-DE" b="1" dirty="0" smtClean="0"/>
              <a:t>ein</a:t>
            </a:r>
            <a:r>
              <a:rPr lang="de-DE" dirty="0" smtClean="0"/>
              <a:t> Tropfen Säure kann auf der Hornhaut eine Narbe hinterlassen, die Ihre Sehfähigkeit lebenslang einschränkt. Laugen verursachen oft noch schwerere Schäden.</a:t>
            </a:r>
          </a:p>
          <a:p>
            <a:endParaRPr lang="de-DE" dirty="0" smtClean="0"/>
          </a:p>
          <a:p>
            <a:r>
              <a:rPr lang="de-DE" dirty="0" smtClean="0"/>
              <a:t>Dagegen hilft nur konsequentes Vorbeugen! Also: Beachten Sie bitte, dass alle Personen im Labor eine </a:t>
            </a:r>
            <a:r>
              <a:rPr lang="de-DE" dirty="0" err="1" smtClean="0"/>
              <a:t>Gestellbrille</a:t>
            </a:r>
            <a:r>
              <a:rPr lang="de-DE" dirty="0" smtClean="0"/>
              <a:t> mit Seitenschutz tragen müssen, und zwar ständig! </a:t>
            </a:r>
          </a:p>
          <a:p>
            <a:endParaRPr lang="de-DE" dirty="0" smtClean="0"/>
          </a:p>
          <a:p>
            <a:r>
              <a:rPr lang="de-DE" dirty="0" smtClean="0"/>
              <a:t>Sie sind Brillenträger und fragen sich nun, ob Sie zwei Brillen übereinander tragen müssen? Nein, mitnichten, denn Brillenträger können Schutzbrillen mit optischen Gläsern tragen...</a:t>
            </a:r>
          </a:p>
          <a:p>
            <a:endParaRPr lang="de-DE" dirty="0" smtClean="0"/>
          </a:p>
          <a:p>
            <a:r>
              <a:rPr lang="de-DE" dirty="0" smtClean="0"/>
              <a:t>Das Angebot an modischen Schutzbrillen ist sehr groß - da ist für jeden etwas Passendes dabei.</a:t>
            </a:r>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11</a:t>
            </a:fld>
            <a:endParaRPr lang="de-DE"/>
          </a:p>
        </p:txBody>
      </p:sp>
    </p:spTree>
    <p:extLst>
      <p:ext uri="{BB962C8B-B14F-4D97-AF65-F5344CB8AC3E}">
        <p14:creationId xmlns:p14="http://schemas.microsoft.com/office/powerpoint/2010/main" val="43965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Während Ihrer täglichen Arbeit gehen Sie ständig mit Stoffen um und kommen mit Ihren Händen gefährlichen Substanzen besonders nahe - ohne Schutz könnten Gefahrstoffe leicht auf Ihre Haut gelangen und zu Verletzungen führen.</a:t>
            </a:r>
          </a:p>
          <a:p>
            <a:endParaRPr lang="de-DE" dirty="0" smtClean="0"/>
          </a:p>
          <a:p>
            <a:r>
              <a:rPr lang="de-DE" dirty="0" smtClean="0"/>
              <a:t>Damit die Handschuhe wirksam schützen können, sind einige generelle Regeln zu beachten:</a:t>
            </a:r>
          </a:p>
          <a:p>
            <a:endParaRPr lang="de-DE" dirty="0" smtClean="0"/>
          </a:p>
          <a:p>
            <a:pPr marL="171450" indent="-171450">
              <a:buFont typeface="Arial" panose="020B0604020202020204" pitchFamily="34" charset="0"/>
              <a:buChar char="•"/>
            </a:pPr>
            <a:r>
              <a:rPr lang="de-DE" dirty="0" smtClean="0"/>
              <a:t>Ziehen Sie die Handschuhe nur über saubere und trockene Hände. </a:t>
            </a:r>
          </a:p>
          <a:p>
            <a:pPr marL="171450" indent="-171450">
              <a:buFont typeface="Arial" panose="020B0604020202020204" pitchFamily="34" charset="0"/>
              <a:buChar char="•"/>
            </a:pPr>
            <a:r>
              <a:rPr lang="de-DE" dirty="0" smtClean="0"/>
              <a:t>Achten Sie darauf, dass Ihre Haut oberhalb des Handschuhs durch den Laborkittel geschützt ist. </a:t>
            </a:r>
          </a:p>
          <a:p>
            <a:pPr marL="171450" indent="-171450">
              <a:buFont typeface="Arial" panose="020B0604020202020204" pitchFamily="34" charset="0"/>
              <a:buChar char="•"/>
            </a:pPr>
            <a:r>
              <a:rPr lang="de-DE" dirty="0" smtClean="0"/>
              <a:t>Tragen Sie Handschuhe nur so lange wie nötig. Denn bei längerem Tragen (etwa ab 20 Minuten) stauen sich Wärme und Feuchtigkeit im Handschuh. </a:t>
            </a:r>
          </a:p>
          <a:p>
            <a:pPr marL="171450" indent="-171450">
              <a:buFont typeface="Arial" panose="020B0604020202020204" pitchFamily="34" charset="0"/>
              <a:buChar char="•"/>
            </a:pPr>
            <a:r>
              <a:rPr lang="de-DE" dirty="0" smtClean="0"/>
              <a:t>Wechseln Sie die Handschuhe, sobald sie innen feucht sind.</a:t>
            </a:r>
          </a:p>
          <a:p>
            <a:pPr marL="171450" indent="-171450">
              <a:buFont typeface="Arial" panose="020B0604020202020204" pitchFamily="34" charset="0"/>
              <a:buChar char="•"/>
            </a:pPr>
            <a:r>
              <a:rPr lang="de-DE" dirty="0" smtClean="0"/>
              <a:t>Einmalhandschuhe sollten Sie wechseln, sobald Spritzer darauf gekommen sind.</a:t>
            </a:r>
          </a:p>
          <a:p>
            <a:pPr marL="171450" indent="-171450">
              <a:buFont typeface="Arial" panose="020B0604020202020204" pitchFamily="34" charset="0"/>
              <a:buChar char="•"/>
            </a:pPr>
            <a:r>
              <a:rPr lang="de-DE" dirty="0" smtClean="0"/>
              <a:t>Benutzen Sie Einmalhandschuhe wirklich nur einmal - sie verlieren ihre Schutzwirkung bei mehrmaligem Gebrauch.</a:t>
            </a:r>
          </a:p>
          <a:p>
            <a:pPr marL="171450" indent="-171450">
              <a:buFont typeface="Arial" panose="020B0604020202020204" pitchFamily="34" charset="0"/>
              <a:buChar char="•"/>
            </a:pPr>
            <a:r>
              <a:rPr lang="de-DE" dirty="0" smtClean="0"/>
              <a:t>Lassen Sie mit benutzten Handschuhen keine Gegenstände wie Lichtschalter, Wasserhähne, Telefonhörer o.ä. an. Sie könnten die an den Handschuhen befindlichen Gefahrstoffe verschleppen!</a:t>
            </a:r>
          </a:p>
          <a:p>
            <a:pPr marL="171450" indent="-171450">
              <a:buFont typeface="Arial" panose="020B0604020202020204" pitchFamily="34" charset="0"/>
              <a:buChar char="•"/>
            </a:pPr>
            <a:r>
              <a:rPr lang="de-DE" dirty="0" smtClean="0"/>
              <a:t>Wissen Sie eigentlich, wie Sie Handschuhe korrekt An- und Ausziehen ohne die kontaminierten Bereiche der Handschuhe zu berühren?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13</a:t>
            </a:fld>
            <a:endParaRPr lang="de-DE"/>
          </a:p>
        </p:txBody>
      </p:sp>
    </p:spTree>
    <p:extLst>
      <p:ext uri="{BB962C8B-B14F-4D97-AF65-F5344CB8AC3E}">
        <p14:creationId xmlns:p14="http://schemas.microsoft.com/office/powerpoint/2010/main" val="71961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Wussten Sie, dass Ihre Haut einen fast 2 Quadratmeter großer Schutzmantel gegen Chemikalien, gegen Mikroorganismen und gegen Stöße und Schnitte bildet - vorausgesetzt, sie ist gesund?</a:t>
            </a:r>
          </a:p>
          <a:p>
            <a:endParaRPr lang="de-DE" dirty="0" smtClean="0"/>
          </a:p>
          <a:p>
            <a:r>
              <a:rPr lang="de-DE" dirty="0" smtClean="0"/>
              <a:t>Gesunde Haut ist glatt. Eine rissige, raue Hautoberfläche zeigt dagegen erste Schäden an. Die Haut ist jetzt nicht mehr widerstandsfähig - weder gegen reizende, ätzende oder giftige Stoffe noch gegen Mikroorganismen. Die Folgen können Allergien und Ekzeme sein, die Ihre Gesundheit einschränken oder in schweren Fällen zur Berufsunfähigkeit führen können. </a:t>
            </a:r>
          </a:p>
          <a:p>
            <a:endParaRPr lang="de-DE" dirty="0" smtClean="0"/>
          </a:p>
          <a:p>
            <a:r>
              <a:rPr lang="de-DE" dirty="0" smtClean="0"/>
              <a:t>Sie haben sicherlich schon bemerkt, dass Ihre Haut aufquillt, wenn Sie längere Zeit Schutzhandschuhe tragen. Die Haut verliert dann ihre mechanische Belastbarkeit und ist durch Verschiebung des </a:t>
            </a:r>
            <a:r>
              <a:rPr lang="de-DE" dirty="0" err="1" smtClean="0"/>
              <a:t>ph-Werts</a:t>
            </a:r>
            <a:r>
              <a:rPr lang="de-DE" dirty="0" smtClean="0"/>
              <a:t> weniger gut gegen Mikroorganismen geschützt. Die Infektionsgefahr nimmt zu. </a:t>
            </a:r>
          </a:p>
          <a:p>
            <a:endParaRPr lang="de-DE" dirty="0" smtClean="0"/>
          </a:p>
          <a:p>
            <a:r>
              <a:rPr lang="de-DE" dirty="0" smtClean="0"/>
              <a:t>Fatal wird es, wenn Sie in dieser Situation die Handschuhe ausziehen und ohne Schutzhandschuhe weiterarbeiten. Sie gehen dann das Risiko einer Hauterkrankung ein!</a:t>
            </a:r>
          </a:p>
          <a:p>
            <a:endParaRPr lang="de-DE" dirty="0" smtClean="0"/>
          </a:p>
          <a:p>
            <a:r>
              <a:rPr lang="de-DE" dirty="0" smtClean="0"/>
              <a:t>Tragen Sie die Handschuhe deshalb nur so lange, wie es notwendig ist.</a:t>
            </a:r>
          </a:p>
          <a:p>
            <a:endParaRPr lang="de-DE" dirty="0" smtClean="0"/>
          </a:p>
          <a:p>
            <a:r>
              <a:rPr lang="de-DE" dirty="0" smtClean="0"/>
              <a:t>Sie tun sich selber einen Gefallen, wenn Sie - wann immer es erforderlich ist - Schutzhandschuhe benutzen und Ihre Haut zusätzlich pflegen. Der Handschuh- und Hautschutzplan in Ihrem Labor hilft Ihnen weiter. </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15</a:t>
            </a:fld>
            <a:endParaRPr lang="de-DE"/>
          </a:p>
        </p:txBody>
      </p:sp>
    </p:spTree>
    <p:extLst>
      <p:ext uri="{BB962C8B-B14F-4D97-AF65-F5344CB8AC3E}">
        <p14:creationId xmlns:p14="http://schemas.microsoft.com/office/powerpoint/2010/main" val="266468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"Sich in seiner Haut wohlfühlen" – so könnte man das Ziel beim Hautschutz gut beschreiben!</a:t>
            </a:r>
          </a:p>
          <a:p>
            <a:endParaRPr lang="de-DE" dirty="0" smtClean="0"/>
          </a:p>
          <a:p>
            <a:r>
              <a:rPr lang="de-DE" dirty="0" smtClean="0"/>
              <a:t>Damit Sie dieses Ziel erreichen, müssen Sie wissen, dass die Hautschutzmittel unterschiedlich wirken. Zum Beispiel brauchen Sie ein wasserunlösliches Hautschutzmittel, wenn Sie mit wasserlöslichen Stoffen arbeiten. Beim Umgang mit wasserunlöslichen Stoffen wie z.B. Ölen, Fetten oder organischen Lösemitteln helfen dagegen nur wasserlösliche Hautschutzmittel, da diese öl- und fettabweisend wirken.</a:t>
            </a:r>
          </a:p>
          <a:p>
            <a:endParaRPr lang="de-DE" dirty="0" smtClean="0"/>
          </a:p>
          <a:p>
            <a:r>
              <a:rPr lang="de-DE" dirty="0" smtClean="0"/>
              <a:t>Wie behalten Sie da den Überblick? - Mit Hilfe des Hautschutzplanes. Ein Blick auf diesen Plan informiert Sie über den richtigen Hautschutz bei verschiedenen Tätigkeiten.</a:t>
            </a:r>
          </a:p>
          <a:p>
            <a:endParaRPr lang="de-DE" dirty="0" smtClean="0"/>
          </a:p>
          <a:p>
            <a:r>
              <a:rPr lang="de-DE" dirty="0" smtClean="0"/>
              <a:t>Sprechen Sie bei Hautproblemen Ihren Betriebsarzt an. Er kann Ihnen eventuell ein anderes wirksames Reinigungs- oder Pflegemittel empfehlen.</a:t>
            </a:r>
          </a:p>
          <a:p>
            <a:endParaRPr lang="de-DE" dirty="0" smtClean="0"/>
          </a:p>
          <a:p>
            <a:r>
              <a:rPr lang="de-DE" dirty="0" smtClean="0"/>
              <a:t>Haben Sie sich den Hautschutzplan in Ihrem Labor schon angesehen? - Tun Sie´s, in Ihrem eigenen Interesse!</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17</a:t>
            </a:fld>
            <a:endParaRPr lang="de-DE"/>
          </a:p>
        </p:txBody>
      </p:sp>
    </p:spTree>
    <p:extLst>
      <p:ext uri="{BB962C8B-B14F-4D97-AF65-F5344CB8AC3E}">
        <p14:creationId xmlns:p14="http://schemas.microsoft.com/office/powerpoint/2010/main" val="85685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Laboralltag gibt es auch Situationen, bei denen der Schutz der Grundausstattung nicht ausreicht.</a:t>
            </a:r>
          </a:p>
          <a:p>
            <a:endParaRPr lang="de-DE" dirty="0" smtClean="0"/>
          </a:p>
          <a:p>
            <a:r>
              <a:rPr lang="de-DE" dirty="0" smtClean="0"/>
              <a:t>Wie schützen Sie sich zum Beispiel, wenn Sie mehrere Liter einer starken Säure umfüllen müssen?</a:t>
            </a:r>
          </a:p>
          <a:p>
            <a:endParaRPr lang="de-DE" dirty="0" smtClean="0"/>
          </a:p>
          <a:p>
            <a:r>
              <a:rPr lang="de-DE" dirty="0" smtClean="0"/>
              <a:t>Tragen Sie in diesem Fall zusätzlich eine Gummischürze über Ihrem Laborkittel und ziehen Sie Gummistiefel an. Mit einer Korbbrille, die den gesamten Augenraum wie eine Taucherbrille umschließt, sind auch Ihre Augen rundherum gut geschützt! </a:t>
            </a:r>
          </a:p>
          <a:p>
            <a:endParaRPr lang="de-DE" dirty="0" smtClean="0"/>
          </a:p>
          <a:p>
            <a:r>
              <a:rPr lang="de-DE" dirty="0" smtClean="0"/>
              <a:t>Zusätzlich sollten Sie einen Schutzschirm benutzen. Das Kopftragegestell ist praktisch, denn es behindert Sie nicht bei der Arbeit und Ihr Gesicht und Teile des Halses sind bestens geschützt.</a:t>
            </a:r>
          </a:p>
          <a:p>
            <a:endParaRPr lang="de-DE" dirty="0" smtClean="0"/>
          </a:p>
          <a:p>
            <a:r>
              <a:rPr lang="de-DE" dirty="0" smtClean="0"/>
              <a:t>Chemikalienschutzhandschuhe mit langen Stulpen geben Ihnen Sicherheit bis zu Ihren Unterarmen.</a:t>
            </a:r>
          </a:p>
          <a:p>
            <a:r>
              <a:rPr lang="de-DE" dirty="0" smtClean="0"/>
              <a:t>Informieren Sie sich in der entsprechenden Betriebsanweisung, welche zusätzliche PSA Sie vor den möglichen Gefährdungen schützt!</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19</a:t>
            </a:fld>
            <a:endParaRPr lang="de-DE"/>
          </a:p>
        </p:txBody>
      </p:sp>
    </p:spTree>
    <p:extLst>
      <p:ext uri="{BB962C8B-B14F-4D97-AF65-F5344CB8AC3E}">
        <p14:creationId xmlns:p14="http://schemas.microsoft.com/office/powerpoint/2010/main" val="2747114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8" name="Picture 20" descr="01-DGUV PPT-Titel_Fuß4zu3"/>
          <p:cNvPicPr>
            <a:picLocks noChangeAspect="1" noChangeArrowheads="1"/>
          </p:cNvPicPr>
          <p:nvPr userDrawn="1"/>
        </p:nvPicPr>
        <p:blipFill>
          <a:blip r:embed="rId2" cstate="print"/>
          <a:srcRect/>
          <a:stretch>
            <a:fillRect/>
          </a:stretch>
        </p:blipFill>
        <p:spPr bwMode="auto">
          <a:xfrm>
            <a:off x="0" y="5978525"/>
            <a:ext cx="9140825" cy="906463"/>
          </a:xfrm>
          <a:prstGeom prst="rect">
            <a:avLst/>
          </a:prstGeom>
          <a:noFill/>
          <a:ln w="9525">
            <a:noFill/>
            <a:miter lim="800000"/>
            <a:headEnd/>
            <a:tailEnd/>
          </a:ln>
        </p:spPr>
      </p:pic>
      <p:sp>
        <p:nvSpPr>
          <p:cNvPr id="2" name="Titel 1"/>
          <p:cNvSpPr>
            <a:spLocks noGrp="1"/>
          </p:cNvSpPr>
          <p:nvPr>
            <p:ph type="ctrTitle"/>
          </p:nvPr>
        </p:nvSpPr>
        <p:spPr>
          <a:xfrm>
            <a:off x="2051050" y="2162175"/>
            <a:ext cx="6662738" cy="936377"/>
          </a:xfrm>
        </p:spPr>
        <p:txBody>
          <a:bodyPr anchor="t" anchorCtr="0">
            <a:normAutofit/>
          </a:bodyPr>
          <a:lstStyle>
            <a:lvl1pPr algn="l">
              <a:defRPr sz="3000"/>
            </a:lvl1pPr>
          </a:lstStyle>
          <a:p>
            <a:r>
              <a:rPr lang="de-DE" smtClean="0"/>
              <a:t>Titelmasterformat durch Klicken bearbeiten</a:t>
            </a:r>
            <a:endParaRPr lang="de-DE"/>
          </a:p>
        </p:txBody>
      </p:sp>
      <p:sp>
        <p:nvSpPr>
          <p:cNvPr id="3" name="Untertitel 2"/>
          <p:cNvSpPr>
            <a:spLocks noGrp="1"/>
          </p:cNvSpPr>
          <p:nvPr>
            <p:ph type="subTitle" idx="1"/>
          </p:nvPr>
        </p:nvSpPr>
        <p:spPr>
          <a:xfrm>
            <a:off x="2051050" y="3170560"/>
            <a:ext cx="6662738" cy="2016224"/>
          </a:xfrm>
        </p:spPr>
        <p:txBody>
          <a:bodyPr>
            <a:normAutofit/>
          </a:bodyPr>
          <a:lstStyle>
            <a:lvl1pPr marL="0" indent="0" algn="l">
              <a:buNone/>
              <a:defRPr sz="24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15" name="Datumsplatzhalter 14"/>
          <p:cNvSpPr>
            <a:spLocks noGrp="1"/>
          </p:cNvSpPr>
          <p:nvPr>
            <p:ph type="dt" sz="half" idx="10"/>
          </p:nvPr>
        </p:nvSpPr>
        <p:spPr>
          <a:xfrm>
            <a:off x="2051050" y="6309320"/>
            <a:ext cx="4680520" cy="243408"/>
          </a:xfrm>
          <a:prstGeom prst="rect">
            <a:avLst/>
          </a:prstGeom>
        </p:spPr>
        <p:txBody>
          <a:bodyPr lIns="0" tIns="0" rIns="0" bIns="0" anchor="t" anchorCtr="0"/>
          <a:lstStyle>
            <a:lvl1pPr algn="l">
              <a:defRPr sz="1500">
                <a:solidFill>
                  <a:schemeClr val="bg2"/>
                </a:solidFill>
              </a:defRPr>
            </a:lvl1pPr>
          </a:lstStyle>
          <a:p>
            <a:fld id="{6ACCA57E-6E59-412F-A4BA-F20C2C08F2FA}" type="datetime1">
              <a:rPr lang="de-DE" smtClean="0"/>
              <a:t>23.02.2021</a:t>
            </a:fld>
            <a:endParaRPr lang="de-DE"/>
          </a:p>
        </p:txBody>
      </p:sp>
      <p:sp>
        <p:nvSpPr>
          <p:cNvPr id="17" name="Fußzeilenplatzhalter 16"/>
          <p:cNvSpPr>
            <a:spLocks noGrp="1"/>
          </p:cNvSpPr>
          <p:nvPr>
            <p:ph type="ftr" sz="quarter" idx="12"/>
          </p:nvPr>
        </p:nvSpPr>
        <p:spPr>
          <a:xfrm>
            <a:off x="2051050" y="5949280"/>
            <a:ext cx="4666034" cy="288032"/>
          </a:xfrm>
          <a:prstGeom prst="rect">
            <a:avLst/>
          </a:prstGeom>
        </p:spPr>
        <p:txBody>
          <a:bodyPr lIns="0" tIns="0" rIns="0" bIns="0" anchor="t" anchorCtr="0"/>
          <a:lstStyle>
            <a:lvl1pPr>
              <a:defRPr sz="1700">
                <a:solidFill>
                  <a:schemeClr val="bg2"/>
                </a:solidFill>
              </a:defRPr>
            </a:lvl1pPr>
          </a:lstStyle>
          <a:p>
            <a:pPr algn="l"/>
            <a:r>
              <a:rPr lang="de-DE" smtClean="0"/>
              <a:t>Unterweisung: Persönliche Schutzmaßnahmen</a:t>
            </a:r>
          </a:p>
        </p:txBody>
      </p:sp>
      <p:pic>
        <p:nvPicPr>
          <p:cNvPr id="9" name="Grafik 8" descr="01 PPT-Kopf BG RCI -150dpi_4zu3.png"/>
          <p:cNvPicPr>
            <a:picLocks noChangeAspect="1"/>
          </p:cNvPicPr>
          <p:nvPr userDrawn="1"/>
        </p:nvPicPr>
        <p:blipFill>
          <a:blip r:embed="rId3" cstate="print"/>
          <a:stretch>
            <a:fillRect/>
          </a:stretch>
        </p:blipFill>
        <p:spPr>
          <a:xfrm>
            <a:off x="0" y="0"/>
            <a:ext cx="9144000" cy="17993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28BC99E5-53B6-4E97-AC02-C66746CA7363}" type="datetime1">
              <a:rPr lang="de-DE" smtClean="0"/>
              <a:t>23.02.2021</a:t>
            </a:fld>
            <a:endParaRPr lang="de-DE"/>
          </a:p>
        </p:txBody>
      </p:sp>
      <p:sp>
        <p:nvSpPr>
          <p:cNvPr id="4"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Persönliche Schutzmaßnahmen</a:t>
            </a:r>
            <a:endParaRPr lang="de-DE"/>
          </a:p>
        </p:txBody>
      </p:sp>
      <p:sp>
        <p:nvSpPr>
          <p:cNvPr id="5"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
        <p:nvSpPr>
          <p:cNvPr id="8" name="Titel 1"/>
          <p:cNvSpPr>
            <a:spLocks noGrp="1"/>
          </p:cNvSpPr>
          <p:nvPr>
            <p:ph type="title"/>
          </p:nvPr>
        </p:nvSpPr>
        <p:spPr>
          <a:xfrm>
            <a:off x="554038" y="1195200"/>
            <a:ext cx="8156824" cy="449263"/>
          </a:xfrm>
        </p:spPr>
        <p:txBody>
          <a:bodyPr lIns="90000" tIns="46800" rIns="90000" bIns="46800"/>
          <a:lstStyle/>
          <a:p>
            <a:r>
              <a:rPr lang="de-DE" dirty="0" smtClean="0"/>
              <a:t>Titelmasterformat durch Klicken bearbeiten</a:t>
            </a:r>
            <a:endParaRPr lang="de-DE" dirty="0"/>
          </a:p>
        </p:txBody>
      </p:sp>
      <p:sp>
        <p:nvSpPr>
          <p:cNvPr id="9" name="Inhaltsplatzhalter 2"/>
          <p:cNvSpPr>
            <a:spLocks noGrp="1"/>
          </p:cNvSpPr>
          <p:nvPr>
            <p:ph idx="1"/>
          </p:nvPr>
        </p:nvSpPr>
        <p:spPr>
          <a:xfrm>
            <a:off x="554038" y="2057400"/>
            <a:ext cx="8156824"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zweispaltiger Text/zwei Inhalte">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554038" y="2057400"/>
            <a:ext cx="3960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p:nvPr>
        </p:nvSpPr>
        <p:spPr>
          <a:xfrm>
            <a:off x="4753788" y="2057400"/>
            <a:ext cx="3960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716FCF5D-6A93-4E7E-AF3F-6DA5C9558A99}" type="datetime1">
              <a:rPr lang="de-DE" smtClean="0"/>
              <a:t>23.02.2021</a:t>
            </a:fld>
            <a:endParaRPr lang="de-DE"/>
          </a:p>
        </p:txBody>
      </p:sp>
      <p:sp>
        <p:nvSpPr>
          <p:cNvPr id="11"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Persönliche Schutzmaßnahmen</a:t>
            </a:r>
            <a:endParaRPr lang="de-DE"/>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und Inhalt 1">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554038" y="2057400"/>
            <a:ext cx="5292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hasCustomPrompt="1"/>
          </p:nvPr>
        </p:nvSpPr>
        <p:spPr>
          <a:xfrm>
            <a:off x="6085788" y="2057400"/>
            <a:ext cx="2628000" cy="3892550"/>
          </a:xfrm>
        </p:spPr>
        <p:txBody>
          <a:bodyPr/>
          <a:lstStyle>
            <a:lvl1pPr>
              <a:defRPr/>
            </a:lvl1pPr>
          </a:lstStyle>
          <a:p>
            <a:pPr lvl="0"/>
            <a:r>
              <a:rPr lang="de-DE" smtClean="0"/>
              <a:t>Objekt</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BBF7E45D-EEEC-4F3D-B981-A2AB7F675E07}" type="datetime1">
              <a:rPr lang="de-DE" smtClean="0"/>
              <a:t>23.02.2021</a:t>
            </a:fld>
            <a:endParaRPr lang="de-DE"/>
          </a:p>
        </p:txBody>
      </p:sp>
      <p:sp>
        <p:nvSpPr>
          <p:cNvPr id="11"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Persönliche Schutzmaßnahmen</a:t>
            </a:r>
            <a:endParaRPr lang="de-DE"/>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Inhalt 2">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3419872" y="2057400"/>
            <a:ext cx="5292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hasCustomPrompt="1"/>
          </p:nvPr>
        </p:nvSpPr>
        <p:spPr>
          <a:xfrm>
            <a:off x="554038" y="2057400"/>
            <a:ext cx="2628000" cy="3892550"/>
          </a:xfrm>
        </p:spPr>
        <p:txBody>
          <a:bodyPr/>
          <a:lstStyle>
            <a:lvl1pPr>
              <a:defRPr/>
            </a:lvl1pPr>
          </a:lstStyle>
          <a:p>
            <a:pPr lvl="0"/>
            <a:r>
              <a:rPr lang="de-DE" smtClean="0"/>
              <a:t>Objekt</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FB6E92B2-7479-49F4-99C5-2000E0751ED8}" type="datetime1">
              <a:rPr lang="de-DE" smtClean="0"/>
              <a:t>23.02.2021</a:t>
            </a:fld>
            <a:endParaRPr lang="de-DE"/>
          </a:p>
        </p:txBody>
      </p:sp>
      <p:sp>
        <p:nvSpPr>
          <p:cNvPr id="11"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Persönliche Schutzmaßnahmen</a:t>
            </a:r>
            <a:endParaRPr lang="de-DE"/>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1" descr="02-DGUV PPT_Fuß-Folgeseite_3zu4"/>
          <p:cNvPicPr>
            <a:picLocks noChangeAspect="1" noChangeArrowheads="1"/>
          </p:cNvPicPr>
          <p:nvPr/>
        </p:nvPicPr>
        <p:blipFill>
          <a:blip r:embed="rId7" cstate="print"/>
          <a:srcRect/>
          <a:stretch>
            <a:fillRect/>
          </a:stretch>
        </p:blipFill>
        <p:spPr bwMode="auto">
          <a:xfrm>
            <a:off x="3175" y="6402784"/>
            <a:ext cx="9140825" cy="482600"/>
          </a:xfrm>
          <a:prstGeom prst="rect">
            <a:avLst/>
          </a:prstGeom>
          <a:noFill/>
          <a:ln w="9525">
            <a:noFill/>
            <a:miter lim="800000"/>
            <a:headEnd/>
            <a:tailEnd/>
          </a:ln>
        </p:spPr>
      </p:pic>
      <p:sp>
        <p:nvSpPr>
          <p:cNvPr id="2" name="Titelplatzhalter 1"/>
          <p:cNvSpPr>
            <a:spLocks noGrp="1"/>
          </p:cNvSpPr>
          <p:nvPr>
            <p:ph type="title"/>
          </p:nvPr>
        </p:nvSpPr>
        <p:spPr>
          <a:xfrm>
            <a:off x="539750" y="1340768"/>
            <a:ext cx="8174038" cy="435124"/>
          </a:xfrm>
          <a:prstGeom prst="rect">
            <a:avLst/>
          </a:prstGeom>
        </p:spPr>
        <p:txBody>
          <a:bodyPr vert="horz" lIns="0" tIns="0" rIns="0" bIns="0" rtlCol="0" anchor="t" anchorCtr="0">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9750" y="2060575"/>
            <a:ext cx="8174038" cy="3889375"/>
          </a:xfrm>
          <a:prstGeom prst="rect">
            <a:avLst/>
          </a:prstGeom>
          <a:noFill/>
        </p:spPr>
        <p:txBody>
          <a:bodyPr vert="horz" lIns="0" tIns="0" rIns="0" bIns="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8" name="Datumsplatzhalter 2"/>
          <p:cNvSpPr>
            <a:spLocks noGrp="1"/>
          </p:cNvSpPr>
          <p:nvPr>
            <p:ph type="dt" sz="half" idx="2"/>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fld id="{0311C8D7-0C50-4A33-AC60-5927EFFC5E90}" type="datetime1">
              <a:rPr lang="de-DE" smtClean="0"/>
              <a:t>23.02.2021</a:t>
            </a:fld>
            <a:endParaRPr lang="de-DE"/>
          </a:p>
        </p:txBody>
      </p:sp>
      <p:sp>
        <p:nvSpPr>
          <p:cNvPr id="19" name="Fußzeilenplatzhalter 3"/>
          <p:cNvSpPr>
            <a:spLocks noGrp="1"/>
          </p:cNvSpPr>
          <p:nvPr>
            <p:ph type="ftr" sz="quarter" idx="3"/>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Persönliche Schutzmaßnahmen</a:t>
            </a:r>
            <a:endParaRPr lang="de-DE"/>
          </a:p>
        </p:txBody>
      </p:sp>
      <p:sp>
        <p:nvSpPr>
          <p:cNvPr id="20" name="Foliennummernplatzhalter 4"/>
          <p:cNvSpPr>
            <a:spLocks noGrp="1"/>
          </p:cNvSpPr>
          <p:nvPr>
            <p:ph type="sldNum" sz="quarter" idx="4"/>
          </p:nvPr>
        </p:nvSpPr>
        <p:spPr>
          <a:xfrm>
            <a:off x="7308304" y="6381328"/>
            <a:ext cx="1402060" cy="476672"/>
          </a:xfrm>
          <a:prstGeom prst="rect">
            <a:avLst/>
          </a:prstGeom>
        </p:spPr>
        <p:txBody>
          <a:bodyPr lIns="0" rIns="0" anchor="ctr" anchorCtr="0"/>
          <a:lstStyle>
            <a:lvl1pPr algn="r">
              <a:defRPr sz="1300">
                <a:solidFill>
                  <a:schemeClr val="bg1"/>
                </a:solidFill>
              </a:defRPr>
            </a:lvl1pPr>
          </a:lstStyle>
          <a:p>
            <a:fld id="{23A8995E-485D-4211-9F53-18892AE58A70}" type="slidenum">
              <a:rPr lang="de-DE" smtClean="0"/>
              <a:pPr/>
              <a:t>‹Nr.›</a:t>
            </a:fld>
            <a:endParaRPr lang="de-DE"/>
          </a:p>
        </p:txBody>
      </p:sp>
      <p:pic>
        <p:nvPicPr>
          <p:cNvPr id="9" name="Grafik 8" descr="02 PPT-Kopf BG RCI-150dpi_4zu3.png"/>
          <p:cNvPicPr>
            <a:picLocks noChangeAspect="1"/>
          </p:cNvPicPr>
          <p:nvPr/>
        </p:nvPicPr>
        <p:blipFill>
          <a:blip r:embed="rId8" cstate="print"/>
          <a:stretch>
            <a:fillRect/>
          </a:stretch>
        </p:blipFill>
        <p:spPr>
          <a:xfrm>
            <a:off x="0" y="0"/>
            <a:ext cx="9144000" cy="984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l" defTabSz="914400" rtl="0" eaLnBrk="1" latinLnBrk="0" hangingPunct="1">
        <a:spcBef>
          <a:spcPct val="0"/>
        </a:spcBef>
        <a:buNone/>
        <a:defRPr sz="26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2100" kern="1200">
          <a:solidFill>
            <a:schemeClr val="bg2"/>
          </a:solidFill>
          <a:latin typeface="+mn-l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21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21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microsoft.com/office/2007/relationships/media" Target="../media/media3.wmv"/><Relationship Id="rId7" Type="http://schemas.openxmlformats.org/officeDocument/2006/relationships/image" Target="../media/image3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video" Target="../media/media3.wmv"/></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7"/>
          <p:cNvSpPr>
            <a:spLocks noGrp="1"/>
          </p:cNvSpPr>
          <p:nvPr>
            <p:ph type="ctrTitle"/>
          </p:nvPr>
        </p:nvSpPr>
        <p:spPr>
          <a:xfrm>
            <a:off x="2051050" y="2162175"/>
            <a:ext cx="6662738" cy="936377"/>
          </a:xfrm>
        </p:spPr>
        <p:txBody>
          <a:bodyPr>
            <a:normAutofit/>
          </a:bodyPr>
          <a:lstStyle/>
          <a:p>
            <a:r>
              <a:rPr lang="de-DE" dirty="0" smtClean="0"/>
              <a:t>Unterweisungshilfe: </a:t>
            </a:r>
            <a:br>
              <a:rPr lang="de-DE" dirty="0" smtClean="0"/>
            </a:br>
            <a:r>
              <a:rPr lang="de-DE" dirty="0" smtClean="0"/>
              <a:t>Persönliche Schutzmaßnahmen</a:t>
            </a:r>
            <a:endParaRPr lang="de-DE" dirty="0"/>
          </a:p>
        </p:txBody>
      </p:sp>
      <p:pic>
        <p:nvPicPr>
          <p:cNvPr id="1026" name="Picture 2" descr="C:\Users\tm.TM-ONLINE\Desktop\ppt Präsentation Unterweisungshilfen\start_p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397501"/>
            <a:ext cx="4953000" cy="278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10</a:t>
            </a:fld>
            <a:endParaRPr lang="de-DE"/>
          </a:p>
        </p:txBody>
      </p:sp>
      <p:pic>
        <p:nvPicPr>
          <p:cNvPr id="7" name="Picture 2" descr="C:\Users\tm.TM-ONLINE\Desktop\ppt Präsentation Unterweisungshilfen\Füß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00" y="1916831"/>
            <a:ext cx="8515350" cy="427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280806" y="2805956"/>
            <a:ext cx="4955490" cy="1991196"/>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Tragen </a:t>
            </a:r>
            <a:r>
              <a:rPr lang="de-DE" sz="1400" dirty="0">
                <a:solidFill>
                  <a:schemeClr val="bg2"/>
                </a:solidFill>
                <a:latin typeface="Fließtext"/>
              </a:rPr>
              <a:t>Sie festes, trittsicheres und geschlossenes Schuhwerk.</a:t>
            </a:r>
          </a:p>
          <a:p>
            <a:pPr marL="179388" indent="-179388">
              <a:buFont typeface="Arial" panose="020B0604020202020204" pitchFamily="34" charset="0"/>
              <a:buChar char="•"/>
            </a:pPr>
            <a:r>
              <a:rPr lang="de-DE" sz="1400" dirty="0">
                <a:solidFill>
                  <a:schemeClr val="bg2"/>
                </a:solidFill>
                <a:latin typeface="Fließtext"/>
              </a:rPr>
              <a:t>Sicherheitsschuhe bieten den besten Schutz, ggf. in Kombination mit antistatischen Laufsohlen.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1" y="3021980"/>
            <a:ext cx="1733550" cy="647700"/>
          </a:xfrm>
          <a:prstGeom prst="rect">
            <a:avLst/>
          </a:prstGeom>
        </p:spPr>
      </p:pic>
      <p:sp>
        <p:nvSpPr>
          <p:cNvPr id="4" name="Titel 3"/>
          <p:cNvSpPr>
            <a:spLocks noGrp="1"/>
          </p:cNvSpPr>
          <p:nvPr>
            <p:ph type="title"/>
          </p:nvPr>
        </p:nvSpPr>
        <p:spPr/>
        <p:txBody>
          <a:bodyPr>
            <a:noAutofit/>
          </a:bodyPr>
          <a:lstStyle/>
          <a:p>
            <a:r>
              <a:rPr lang="de-DE" dirty="0" smtClean="0"/>
              <a:t>Schutz der Füße</a:t>
            </a:r>
            <a:endParaRPr lang="de-DE" dirty="0"/>
          </a:p>
        </p:txBody>
      </p:sp>
    </p:spTree>
    <p:extLst>
      <p:ext uri="{BB962C8B-B14F-4D97-AF65-F5344CB8AC3E}">
        <p14:creationId xmlns:p14="http://schemas.microsoft.com/office/powerpoint/2010/main" val="3158736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11</a:t>
            </a:fld>
            <a:endParaRPr lang="de-DE"/>
          </a:p>
        </p:txBody>
      </p:sp>
      <p:sp>
        <p:nvSpPr>
          <p:cNvPr id="7" name="Rechteck 6"/>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1043608" y="2804155"/>
            <a:ext cx="4104456" cy="984885"/>
          </a:xfrm>
          <a:prstGeom prst="rect">
            <a:avLst/>
          </a:prstGeom>
          <a:noFill/>
        </p:spPr>
        <p:txBody>
          <a:bodyPr wrap="square" rtlCol="0">
            <a:spAutoFit/>
          </a:bodyPr>
          <a:lstStyle/>
          <a:p>
            <a:r>
              <a:rPr lang="de-DE" sz="1600" b="1" dirty="0" smtClean="0">
                <a:solidFill>
                  <a:schemeClr val="bg2"/>
                </a:solidFill>
                <a:latin typeface="Fließtext"/>
              </a:rPr>
              <a:t>Achten Sie auf Ihre Augen.</a:t>
            </a:r>
          </a:p>
          <a:p>
            <a:pPr>
              <a:spcBef>
                <a:spcPts val="1200"/>
              </a:spcBef>
            </a:pPr>
            <a:r>
              <a:rPr lang="de-DE" sz="1600" dirty="0" smtClean="0">
                <a:solidFill>
                  <a:schemeClr val="bg2"/>
                </a:solidFill>
                <a:latin typeface="Fließtext"/>
              </a:rPr>
              <a:t>Wie schützen Sie sie am besten?</a:t>
            </a:r>
            <a:endParaRPr lang="de-DE" sz="1600" dirty="0">
              <a:solidFill>
                <a:schemeClr val="bg2"/>
              </a:solidFill>
              <a:latin typeface="Fließtext"/>
            </a:endParaRPr>
          </a:p>
          <a:p>
            <a:endParaRPr lang="de-DE" sz="1600" b="1" dirty="0">
              <a:solidFill>
                <a:schemeClr val="bg2"/>
              </a:solidFill>
              <a:latin typeface="Fließtext"/>
            </a:endParaRPr>
          </a:p>
        </p:txBody>
      </p:sp>
      <p:cxnSp>
        <p:nvCxnSpPr>
          <p:cNvPr id="12" name="Gerade Verbindung 11"/>
          <p:cNvCxnSpPr/>
          <p:nvPr/>
        </p:nvCxnSpPr>
        <p:spPr>
          <a:xfrm>
            <a:off x="1115616" y="3683933"/>
            <a:ext cx="302433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Z:\INTERNET\htdocs\projekte\sail_3_1\unterweisungshilfen\psa\bilder\schutz_augen_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480" y="4005064"/>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INTERNET\htdocs\projekte\sail_3_1\unterweisungshilfen\psa\bilder\schutz_au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509" y="1944000"/>
            <a:ext cx="3066995" cy="425136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Gerade Verbindung 17"/>
          <p:cNvCxnSpPr/>
          <p:nvPr/>
        </p:nvCxnSpPr>
        <p:spPr>
          <a:xfrm>
            <a:off x="1115616" y="2708920"/>
            <a:ext cx="302433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p:nvPr>
        </p:nvSpPr>
        <p:spPr/>
        <p:txBody>
          <a:bodyPr>
            <a:noAutofit/>
          </a:bodyPr>
          <a:lstStyle/>
          <a:p>
            <a:r>
              <a:rPr lang="de-DE" dirty="0" smtClean="0"/>
              <a:t>Schutz der Augen</a:t>
            </a:r>
            <a:endParaRPr lang="de-DE" dirty="0"/>
          </a:p>
        </p:txBody>
      </p:sp>
    </p:spTree>
    <p:extLst>
      <p:ext uri="{BB962C8B-B14F-4D97-AF65-F5344CB8AC3E}">
        <p14:creationId xmlns:p14="http://schemas.microsoft.com/office/powerpoint/2010/main" val="2936369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12</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170" name="Picture 2" descr="Z:\INTERNET\htdocs\projekte\sail_3_1\unterweisungshilfen\psa\bilder\schutz_augen_e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944000"/>
            <a:ext cx="3073642" cy="42605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966837" y="2479154"/>
            <a:ext cx="4325243" cy="3110086"/>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Augenschutz </a:t>
            </a:r>
            <a:r>
              <a:rPr lang="de-DE" sz="1400" dirty="0">
                <a:solidFill>
                  <a:schemeClr val="bg2"/>
                </a:solidFill>
                <a:latin typeface="Fließtext"/>
              </a:rPr>
              <a:t>im Labor ist Pflicht.</a:t>
            </a:r>
          </a:p>
          <a:p>
            <a:pPr marL="179388" indent="-179388">
              <a:buFont typeface="Arial" panose="020B0604020202020204" pitchFamily="34" charset="0"/>
              <a:buChar char="•"/>
            </a:pPr>
            <a:r>
              <a:rPr lang="de-DE" sz="1400" dirty="0">
                <a:solidFill>
                  <a:schemeClr val="bg2"/>
                </a:solidFill>
                <a:latin typeface="Fließtext"/>
              </a:rPr>
              <a:t>Eine </a:t>
            </a:r>
            <a:r>
              <a:rPr lang="de-DE" sz="1400" dirty="0" err="1">
                <a:solidFill>
                  <a:schemeClr val="bg2"/>
                </a:solidFill>
                <a:latin typeface="Fließtext"/>
              </a:rPr>
              <a:t>Gestellbrille</a:t>
            </a:r>
            <a:r>
              <a:rPr lang="de-DE" sz="1400" dirty="0">
                <a:solidFill>
                  <a:schemeClr val="bg2"/>
                </a:solidFill>
                <a:latin typeface="Fließtext"/>
              </a:rPr>
              <a:t> mit Seitenschutz bietet einen guten Schutz bei der täglichen Arbeit.</a:t>
            </a:r>
          </a:p>
          <a:p>
            <a:pPr marL="179388" indent="-179388">
              <a:buFont typeface="Arial" panose="020B0604020202020204" pitchFamily="34" charset="0"/>
              <a:buChar char="•"/>
            </a:pPr>
            <a:r>
              <a:rPr lang="de-DE" sz="1400" dirty="0">
                <a:solidFill>
                  <a:schemeClr val="bg2"/>
                </a:solidFill>
                <a:latin typeface="Fließtext"/>
              </a:rPr>
              <a:t>Brillenträger tragen Schutzbrillen mit optischen Gläsern.</a:t>
            </a:r>
          </a:p>
          <a:p>
            <a:pPr marL="179388" indent="-179388">
              <a:buFont typeface="Arial" panose="020B0604020202020204" pitchFamily="34" charset="0"/>
              <a:buChar char="•"/>
            </a:pPr>
            <a:r>
              <a:rPr lang="de-DE" sz="1400" dirty="0">
                <a:solidFill>
                  <a:schemeClr val="bg2"/>
                </a:solidFill>
                <a:latin typeface="Fließtext"/>
              </a:rPr>
              <a:t>Sie können aus einem sehr großen Angebot an unterschiedlichen </a:t>
            </a:r>
            <a:r>
              <a:rPr lang="de-DE" sz="1400" dirty="0" err="1">
                <a:solidFill>
                  <a:schemeClr val="bg2"/>
                </a:solidFill>
                <a:latin typeface="Fließtext"/>
              </a:rPr>
              <a:t>Gestellbrillen</a:t>
            </a:r>
            <a:r>
              <a:rPr lang="de-DE" sz="1400" dirty="0">
                <a:solidFill>
                  <a:schemeClr val="bg2"/>
                </a:solidFill>
                <a:latin typeface="Fließtext"/>
              </a:rPr>
              <a:t> die Brille auswählen, die Ihnen am besten passt und einen optimalen Schutz bietet.</a:t>
            </a: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22" y="2637284"/>
            <a:ext cx="1733550" cy="647700"/>
          </a:xfrm>
          <a:prstGeom prst="rect">
            <a:avLst/>
          </a:prstGeom>
        </p:spPr>
      </p:pic>
      <p:sp>
        <p:nvSpPr>
          <p:cNvPr id="4" name="Titel 3"/>
          <p:cNvSpPr>
            <a:spLocks noGrp="1"/>
          </p:cNvSpPr>
          <p:nvPr>
            <p:ph type="title"/>
          </p:nvPr>
        </p:nvSpPr>
        <p:spPr/>
        <p:txBody>
          <a:bodyPr>
            <a:noAutofit/>
          </a:bodyPr>
          <a:lstStyle/>
          <a:p>
            <a:r>
              <a:rPr lang="de-DE" dirty="0" smtClean="0"/>
              <a:t>Schutz</a:t>
            </a:r>
            <a:r>
              <a:rPr lang="de-DE" baseline="0" dirty="0" smtClean="0"/>
              <a:t> der Augen</a:t>
            </a:r>
            <a:endParaRPr lang="de-DE" dirty="0"/>
          </a:p>
        </p:txBody>
      </p:sp>
    </p:spTree>
    <p:extLst>
      <p:ext uri="{BB962C8B-B14F-4D97-AF65-F5344CB8AC3E}">
        <p14:creationId xmlns:p14="http://schemas.microsoft.com/office/powerpoint/2010/main" val="3965442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13</a:t>
            </a:fld>
            <a:endParaRPr lang="de-DE"/>
          </a:p>
        </p:txBody>
      </p:sp>
      <p:sp>
        <p:nvSpPr>
          <p:cNvPr id="7" name="Rechteck 6"/>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194" name="Picture 2" descr="Z:\INTERNET\htdocs\projekte\sail_3_1\unterweisungshilfen\psa\bilder\schutz_haende_5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1018"/>
            <a:ext cx="3030438" cy="202029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INTERNET\htdocs\projekte\sail_3_1\unterweisungshilfen\psa\bilder\schutz_haende_1_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17020"/>
            <a:ext cx="3030438" cy="20202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4211960" y="2348880"/>
            <a:ext cx="3528392" cy="984885"/>
          </a:xfrm>
          <a:prstGeom prst="rect">
            <a:avLst/>
          </a:prstGeom>
          <a:noFill/>
        </p:spPr>
        <p:txBody>
          <a:bodyPr wrap="square" rtlCol="0">
            <a:spAutoFit/>
          </a:bodyPr>
          <a:lstStyle/>
          <a:p>
            <a:r>
              <a:rPr lang="de-DE" sz="1600" b="1" dirty="0" smtClean="0">
                <a:solidFill>
                  <a:schemeClr val="bg2"/>
                </a:solidFill>
                <a:latin typeface="Fließtext"/>
              </a:rPr>
              <a:t>Handschutz </a:t>
            </a:r>
            <a:r>
              <a:rPr lang="de-DE" sz="1600" b="1" dirty="0">
                <a:solidFill>
                  <a:schemeClr val="bg2"/>
                </a:solidFill>
                <a:latin typeface="Fließtext"/>
              </a:rPr>
              <a:t>– Ein wichtiges Thema im Labor</a:t>
            </a:r>
            <a:r>
              <a:rPr lang="de-DE" sz="1600" b="1" dirty="0" smtClean="0">
                <a:solidFill>
                  <a:schemeClr val="bg2"/>
                </a:solidFill>
                <a:latin typeface="Fließtext"/>
              </a:rPr>
              <a:t>!</a:t>
            </a:r>
            <a:endParaRPr lang="de-DE" sz="1600" b="1" dirty="0">
              <a:solidFill>
                <a:schemeClr val="bg2"/>
              </a:solidFill>
              <a:latin typeface="Fließtext"/>
            </a:endParaRPr>
          </a:p>
          <a:p>
            <a:pPr>
              <a:spcBef>
                <a:spcPts val="1200"/>
              </a:spcBef>
            </a:pPr>
            <a:r>
              <a:rPr lang="de-DE" sz="1600" dirty="0">
                <a:solidFill>
                  <a:schemeClr val="bg2"/>
                </a:solidFill>
                <a:latin typeface="Fließtext"/>
              </a:rPr>
              <a:t>Wie gehen Sie am Besten vor?</a:t>
            </a:r>
          </a:p>
        </p:txBody>
      </p:sp>
      <p:cxnSp>
        <p:nvCxnSpPr>
          <p:cNvPr id="14" name="Gerade Verbindung 13"/>
          <p:cNvCxnSpPr/>
          <p:nvPr/>
        </p:nvCxnSpPr>
        <p:spPr>
          <a:xfrm>
            <a:off x="4283968" y="3501008"/>
            <a:ext cx="295232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197" name="Picture 5" descr="Z:\INTERNET\htdocs\projekte\sail_3_1\unterweisungshilfen\psa\bilder\handschutz_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826346"/>
            <a:ext cx="2266950" cy="22669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erade Verbindung 20"/>
          <p:cNvCxnSpPr/>
          <p:nvPr/>
        </p:nvCxnSpPr>
        <p:spPr>
          <a:xfrm>
            <a:off x="4283968" y="2204864"/>
            <a:ext cx="295232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p:nvPr>
        </p:nvSpPr>
        <p:spPr/>
        <p:txBody>
          <a:bodyPr>
            <a:noAutofit/>
          </a:bodyPr>
          <a:lstStyle/>
          <a:p>
            <a:r>
              <a:rPr lang="de-DE" dirty="0" smtClean="0"/>
              <a:t>Schutz der Hände</a:t>
            </a:r>
            <a:endParaRPr lang="de-DE" dirty="0"/>
          </a:p>
        </p:txBody>
      </p:sp>
    </p:spTree>
    <p:extLst>
      <p:ext uri="{BB962C8B-B14F-4D97-AF65-F5344CB8AC3E}">
        <p14:creationId xmlns:p14="http://schemas.microsoft.com/office/powerpoint/2010/main" val="3133688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14</a:t>
            </a:fld>
            <a:endParaRPr lang="de-DE"/>
          </a:p>
        </p:txBody>
      </p:sp>
      <p:sp>
        <p:nvSpPr>
          <p:cNvPr id="6" name="Rechteck 5"/>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p:cNvSpPr txBox="1"/>
          <p:nvPr/>
        </p:nvSpPr>
        <p:spPr>
          <a:xfrm>
            <a:off x="3995936" y="2391638"/>
            <a:ext cx="4896544" cy="355764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Ziehen </a:t>
            </a:r>
            <a:r>
              <a:rPr lang="de-DE" sz="1400" dirty="0">
                <a:solidFill>
                  <a:schemeClr val="bg2"/>
                </a:solidFill>
                <a:latin typeface="Fließtext"/>
              </a:rPr>
              <a:t>Sie Handschuhe nur über saubere, trockene Hände.</a:t>
            </a:r>
          </a:p>
          <a:p>
            <a:pPr marL="179388" indent="-179388">
              <a:buFont typeface="Arial" panose="020B0604020202020204" pitchFamily="34" charset="0"/>
              <a:buChar char="•"/>
            </a:pPr>
            <a:r>
              <a:rPr lang="de-DE" sz="1400" dirty="0">
                <a:solidFill>
                  <a:schemeClr val="bg2"/>
                </a:solidFill>
                <a:latin typeface="Fließtext"/>
              </a:rPr>
              <a:t>Lassen Sie keine Lücke zwischen </a:t>
            </a:r>
            <a:r>
              <a:rPr lang="de-DE" sz="1400" dirty="0" err="1">
                <a:solidFill>
                  <a:schemeClr val="bg2"/>
                </a:solidFill>
                <a:latin typeface="Fließtext"/>
              </a:rPr>
              <a:t>Handschuhschaft</a:t>
            </a:r>
            <a:r>
              <a:rPr lang="de-DE" sz="1400" dirty="0">
                <a:solidFill>
                  <a:schemeClr val="bg2"/>
                </a:solidFill>
                <a:latin typeface="Fließtext"/>
              </a:rPr>
              <a:t> und Ärmel des Laborkittels.</a:t>
            </a:r>
          </a:p>
          <a:p>
            <a:pPr marL="179388" indent="-179388">
              <a:buFont typeface="Arial" panose="020B0604020202020204" pitchFamily="34" charset="0"/>
              <a:buChar char="•"/>
            </a:pPr>
            <a:r>
              <a:rPr lang="de-DE" sz="1400" dirty="0">
                <a:solidFill>
                  <a:schemeClr val="bg2"/>
                </a:solidFill>
                <a:latin typeface="Fließtext"/>
              </a:rPr>
              <a:t>Tragen Sie Handschuhe nur so lange wie nötig.</a:t>
            </a:r>
          </a:p>
          <a:p>
            <a:pPr marL="179388" indent="-179388">
              <a:buFont typeface="Arial" panose="020B0604020202020204" pitchFamily="34" charset="0"/>
              <a:buChar char="•"/>
            </a:pPr>
            <a:r>
              <a:rPr lang="de-DE" sz="1400" dirty="0">
                <a:solidFill>
                  <a:schemeClr val="bg2"/>
                </a:solidFill>
                <a:latin typeface="Fließtext"/>
              </a:rPr>
              <a:t>Wechseln Sie innen feucht gewordene Handschuhe.</a:t>
            </a:r>
          </a:p>
          <a:p>
            <a:pPr marL="179388" indent="-179388">
              <a:buFont typeface="Arial" panose="020B0604020202020204" pitchFamily="34" charset="0"/>
              <a:buChar char="•"/>
            </a:pPr>
            <a:r>
              <a:rPr lang="de-DE" sz="1400" dirty="0">
                <a:solidFill>
                  <a:schemeClr val="bg2"/>
                </a:solidFill>
                <a:latin typeface="Fließtext"/>
              </a:rPr>
              <a:t>Wechseln Sie Einmalhandschuhe, sobald Spritzer darauf gekommen sind.</a:t>
            </a:r>
          </a:p>
          <a:p>
            <a:pPr marL="179388" indent="-179388">
              <a:buFont typeface="Arial" panose="020B0604020202020204" pitchFamily="34" charset="0"/>
              <a:buChar char="•"/>
            </a:pPr>
            <a:r>
              <a:rPr lang="de-DE" sz="1400" dirty="0">
                <a:solidFill>
                  <a:schemeClr val="bg2"/>
                </a:solidFill>
                <a:latin typeface="Fließtext"/>
              </a:rPr>
              <a:t>Fassen Sie mit benutzen Handschuhen keine Lichtschalter o.ä. an.</a:t>
            </a:r>
          </a:p>
          <a:p>
            <a:pPr marL="179388" indent="-179388">
              <a:buFont typeface="Arial" panose="020B0604020202020204" pitchFamily="34" charset="0"/>
              <a:buChar char="•"/>
            </a:pPr>
            <a:r>
              <a:rPr lang="de-DE" sz="1400" dirty="0">
                <a:solidFill>
                  <a:schemeClr val="bg2"/>
                </a:solidFill>
                <a:latin typeface="Fließtext"/>
              </a:rPr>
              <a:t>Ziehen Sie die Handschuhe richtig an- und aus.</a:t>
            </a: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2563281"/>
            <a:ext cx="1733550" cy="647700"/>
          </a:xfrm>
          <a:prstGeom prst="rect">
            <a:avLst/>
          </a:prstGeom>
        </p:spPr>
      </p:pic>
      <p:pic>
        <p:nvPicPr>
          <p:cNvPr id="12" name="Picture 2" descr="Z:\INTERNET\htdocs\projekte\sail_3_1\unterweisungshilfen\psa\bilder\schutz_haende_5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1018"/>
            <a:ext cx="3030438" cy="20202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Z:\INTERNET\htdocs\projekte\sail_3_1\unterweisungshilfen\psa\bilder\schutz_haende_1_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17020"/>
            <a:ext cx="3030438" cy="202029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Autofit/>
          </a:bodyPr>
          <a:lstStyle/>
          <a:p>
            <a:r>
              <a:rPr lang="de-DE" dirty="0" smtClean="0"/>
              <a:t>Schutz der Hände</a:t>
            </a:r>
            <a:endParaRPr lang="de-DE" dirty="0"/>
          </a:p>
        </p:txBody>
      </p:sp>
    </p:spTree>
    <p:extLst>
      <p:ext uri="{BB962C8B-B14F-4D97-AF65-F5344CB8AC3E}">
        <p14:creationId xmlns:p14="http://schemas.microsoft.com/office/powerpoint/2010/main" val="3765668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15</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1043608" y="3308211"/>
            <a:ext cx="4104456" cy="1231106"/>
          </a:xfrm>
          <a:prstGeom prst="rect">
            <a:avLst/>
          </a:prstGeom>
          <a:noFill/>
        </p:spPr>
        <p:txBody>
          <a:bodyPr wrap="square" rtlCol="0">
            <a:spAutoFit/>
          </a:bodyPr>
          <a:lstStyle/>
          <a:p>
            <a:r>
              <a:rPr lang="de-DE" sz="1600" b="1" dirty="0" smtClean="0">
                <a:solidFill>
                  <a:schemeClr val="bg2"/>
                </a:solidFill>
                <a:latin typeface="Fließtext"/>
              </a:rPr>
              <a:t>Ihre </a:t>
            </a:r>
            <a:r>
              <a:rPr lang="de-DE" sz="1600" b="1" dirty="0">
                <a:solidFill>
                  <a:schemeClr val="bg2"/>
                </a:solidFill>
                <a:latin typeface="Fließtext"/>
              </a:rPr>
              <a:t>Haut bildet einen Schutzmantel – vorausgesetzt sie ist gesund!</a:t>
            </a:r>
          </a:p>
          <a:p>
            <a:pPr>
              <a:spcBef>
                <a:spcPts val="1200"/>
              </a:spcBef>
            </a:pPr>
            <a:r>
              <a:rPr lang="de-DE" sz="1600" dirty="0" smtClean="0">
                <a:solidFill>
                  <a:schemeClr val="bg2"/>
                </a:solidFill>
                <a:latin typeface="Fließtext"/>
              </a:rPr>
              <a:t>Damit </a:t>
            </a:r>
            <a:r>
              <a:rPr lang="de-DE" sz="1600" dirty="0">
                <a:solidFill>
                  <a:schemeClr val="bg2"/>
                </a:solidFill>
                <a:latin typeface="Fließtext"/>
              </a:rPr>
              <a:t>sie auch gesund bleibt, sollten </a:t>
            </a:r>
            <a:r>
              <a:rPr lang="de-DE" sz="1600" dirty="0" smtClean="0">
                <a:solidFill>
                  <a:schemeClr val="bg2"/>
                </a:solidFill>
                <a:latin typeface="Fließtext"/>
              </a:rPr>
              <a:t/>
            </a:r>
            <a:br>
              <a:rPr lang="de-DE" sz="1600" dirty="0" smtClean="0">
                <a:solidFill>
                  <a:schemeClr val="bg2"/>
                </a:solidFill>
                <a:latin typeface="Fließtext"/>
              </a:rPr>
            </a:br>
            <a:r>
              <a:rPr lang="de-DE" sz="1600" dirty="0" smtClean="0">
                <a:solidFill>
                  <a:schemeClr val="bg2"/>
                </a:solidFill>
                <a:latin typeface="Fließtext"/>
              </a:rPr>
              <a:t>Sie </a:t>
            </a:r>
            <a:r>
              <a:rPr lang="de-DE" sz="1600" dirty="0">
                <a:solidFill>
                  <a:schemeClr val="bg2"/>
                </a:solidFill>
                <a:latin typeface="Fließtext"/>
              </a:rPr>
              <a:t>einige Dinge beachten.</a:t>
            </a:r>
          </a:p>
        </p:txBody>
      </p:sp>
      <p:cxnSp>
        <p:nvCxnSpPr>
          <p:cNvPr id="8" name="Gerade Verbindung 7"/>
          <p:cNvCxnSpPr/>
          <p:nvPr/>
        </p:nvCxnSpPr>
        <p:spPr>
          <a:xfrm>
            <a:off x="1115616" y="4725144"/>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Z:\INTERNET\htdocs\projekte\sail_3_1\unterweisungshilfen\psa\bilder\schutzmechanismen_ha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978" y="1939073"/>
            <a:ext cx="3067534" cy="425211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Gerade Verbindung 13"/>
          <p:cNvCxnSpPr/>
          <p:nvPr/>
        </p:nvCxnSpPr>
        <p:spPr>
          <a:xfrm>
            <a:off x="1115616" y="3212976"/>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p:nvPr>
        </p:nvSpPr>
        <p:spPr/>
        <p:txBody>
          <a:bodyPr>
            <a:noAutofit/>
          </a:bodyPr>
          <a:lstStyle/>
          <a:p>
            <a:r>
              <a:rPr lang="de-DE" dirty="0" smtClean="0"/>
              <a:t>Schutzmechanismen der Haut</a:t>
            </a:r>
            <a:endParaRPr lang="de-DE" dirty="0"/>
          </a:p>
        </p:txBody>
      </p:sp>
    </p:spTree>
    <p:extLst>
      <p:ext uri="{BB962C8B-B14F-4D97-AF65-F5344CB8AC3E}">
        <p14:creationId xmlns:p14="http://schemas.microsoft.com/office/powerpoint/2010/main" val="634071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16</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Picture 2" descr="Z:\INTERNET\htdocs\projekte\sail_3_1\unterweisungshilfen\psa\bilder\schutzmechanismen_ha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978" y="1939073"/>
            <a:ext cx="3067534" cy="4252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899592" y="2204864"/>
            <a:ext cx="4392488" cy="378142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Die </a:t>
            </a:r>
            <a:r>
              <a:rPr lang="de-DE" sz="1400" dirty="0">
                <a:solidFill>
                  <a:schemeClr val="bg2"/>
                </a:solidFill>
                <a:latin typeface="Fließtext"/>
              </a:rPr>
              <a:t>Haut stellt einen Schutzmantel dar.</a:t>
            </a:r>
          </a:p>
          <a:p>
            <a:pPr marL="179388" indent="-179388">
              <a:buFont typeface="Arial" panose="020B0604020202020204" pitchFamily="34" charset="0"/>
              <a:buChar char="•"/>
            </a:pPr>
            <a:r>
              <a:rPr lang="de-DE" sz="1400" dirty="0">
                <a:solidFill>
                  <a:schemeClr val="bg2"/>
                </a:solidFill>
                <a:latin typeface="Fließtext"/>
              </a:rPr>
              <a:t>Aber nur gesunde Haut kann den Schutz bieten.</a:t>
            </a:r>
          </a:p>
          <a:p>
            <a:pPr marL="179388" indent="-179388">
              <a:buFont typeface="Arial" panose="020B0604020202020204" pitchFamily="34" charset="0"/>
              <a:buChar char="•"/>
            </a:pPr>
            <a:r>
              <a:rPr lang="de-DE" sz="1400" dirty="0">
                <a:solidFill>
                  <a:schemeClr val="bg2"/>
                </a:solidFill>
                <a:latin typeface="Fließtext"/>
              </a:rPr>
              <a:t>Durch zu langes Tragen von Handschuhen quillt die Haut auf - ihre den Schutzfunktion lässt nach.</a:t>
            </a:r>
          </a:p>
          <a:p>
            <a:pPr marL="179388" indent="-179388">
              <a:buFont typeface="Arial" panose="020B0604020202020204" pitchFamily="34" charset="0"/>
              <a:buChar char="•"/>
            </a:pPr>
            <a:r>
              <a:rPr lang="de-DE" sz="1400" dirty="0">
                <a:solidFill>
                  <a:schemeClr val="bg2"/>
                </a:solidFill>
                <a:latin typeface="Fließtext"/>
              </a:rPr>
              <a:t>Tragen Sie Handschuhe deshalb nur so lange wie nötig </a:t>
            </a:r>
          </a:p>
          <a:p>
            <a:pPr marL="179388" indent="-179388">
              <a:buFont typeface="Arial" panose="020B0604020202020204" pitchFamily="34" charset="0"/>
              <a:buChar char="•"/>
            </a:pPr>
            <a:r>
              <a:rPr lang="de-DE" sz="1400" dirty="0">
                <a:solidFill>
                  <a:schemeClr val="bg2"/>
                </a:solidFill>
                <a:latin typeface="Fließtext"/>
              </a:rPr>
              <a:t>Wenn Sie auch die richtige Hauptpflege anwenden, sind Sie auf der sicheren Seite. Beachten Sie dazu den Hautschutz- und Hygieneplan.</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348880"/>
            <a:ext cx="1733550" cy="647700"/>
          </a:xfrm>
          <a:prstGeom prst="rect">
            <a:avLst/>
          </a:prstGeom>
        </p:spPr>
      </p:pic>
      <p:sp>
        <p:nvSpPr>
          <p:cNvPr id="4" name="Titel 3"/>
          <p:cNvSpPr>
            <a:spLocks noGrp="1"/>
          </p:cNvSpPr>
          <p:nvPr>
            <p:ph type="title"/>
          </p:nvPr>
        </p:nvSpPr>
        <p:spPr/>
        <p:txBody>
          <a:bodyPr>
            <a:noAutofit/>
          </a:bodyPr>
          <a:lstStyle/>
          <a:p>
            <a:r>
              <a:rPr lang="de-DE" dirty="0" smtClean="0"/>
              <a:t>Schutzmechanismen</a:t>
            </a:r>
            <a:r>
              <a:rPr lang="de-DE" baseline="0" dirty="0" smtClean="0"/>
              <a:t> der Haut</a:t>
            </a:r>
            <a:endParaRPr lang="de-DE" dirty="0"/>
          </a:p>
        </p:txBody>
      </p:sp>
    </p:spTree>
    <p:extLst>
      <p:ext uri="{BB962C8B-B14F-4D97-AF65-F5344CB8AC3E}">
        <p14:creationId xmlns:p14="http://schemas.microsoft.com/office/powerpoint/2010/main" val="45345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17</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1043608" y="3308211"/>
            <a:ext cx="4104456" cy="984885"/>
          </a:xfrm>
          <a:prstGeom prst="rect">
            <a:avLst/>
          </a:prstGeom>
          <a:noFill/>
        </p:spPr>
        <p:txBody>
          <a:bodyPr wrap="square" rtlCol="0">
            <a:spAutoFit/>
          </a:bodyPr>
          <a:lstStyle/>
          <a:p>
            <a:r>
              <a:rPr lang="de-DE" sz="1600" b="1" dirty="0" smtClean="0">
                <a:solidFill>
                  <a:schemeClr val="bg2"/>
                </a:solidFill>
                <a:latin typeface="Fließtext"/>
              </a:rPr>
              <a:t>„Sich </a:t>
            </a:r>
            <a:r>
              <a:rPr lang="de-DE" sz="1600" b="1" dirty="0">
                <a:solidFill>
                  <a:schemeClr val="bg2"/>
                </a:solidFill>
                <a:latin typeface="Fließtext"/>
              </a:rPr>
              <a:t>in seiner Haut wohlfühlen" </a:t>
            </a:r>
            <a:endParaRPr lang="de-DE" sz="1600" dirty="0" smtClean="0">
              <a:solidFill>
                <a:schemeClr val="bg2"/>
              </a:solidFill>
              <a:latin typeface="Fließtext"/>
            </a:endParaRPr>
          </a:p>
          <a:p>
            <a:pPr>
              <a:spcBef>
                <a:spcPts val="1200"/>
              </a:spcBef>
            </a:pPr>
            <a:r>
              <a:rPr lang="de-DE" sz="1600" dirty="0" smtClean="0">
                <a:solidFill>
                  <a:schemeClr val="bg2"/>
                </a:solidFill>
                <a:latin typeface="Fließtext"/>
              </a:rPr>
              <a:t>so </a:t>
            </a:r>
            <a:r>
              <a:rPr lang="de-DE" sz="1600" dirty="0">
                <a:solidFill>
                  <a:schemeClr val="bg2"/>
                </a:solidFill>
                <a:latin typeface="Fließtext"/>
              </a:rPr>
              <a:t>könnte man das Ziel beim Hautschutz gut beschreiben!</a:t>
            </a:r>
          </a:p>
        </p:txBody>
      </p:sp>
      <p:cxnSp>
        <p:nvCxnSpPr>
          <p:cNvPr id="8" name="Gerade Verbindung 7"/>
          <p:cNvCxnSpPr/>
          <p:nvPr/>
        </p:nvCxnSpPr>
        <p:spPr>
          <a:xfrm>
            <a:off x="1115616" y="4509120"/>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1115616" y="3212976"/>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descr="Z:\INTERNET\htdocs\projekte\sail_3_1\unterweisungshilfen\psa\bilder\hautschutz_hautpfle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000" y="1939073"/>
            <a:ext cx="3558541" cy="4256294"/>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Autofit/>
          </a:bodyPr>
          <a:lstStyle/>
          <a:p>
            <a:r>
              <a:rPr lang="de-DE" dirty="0" smtClean="0"/>
              <a:t>Hautschutz und Hautpflege</a:t>
            </a:r>
            <a:endParaRPr lang="de-DE" dirty="0"/>
          </a:p>
        </p:txBody>
      </p:sp>
    </p:spTree>
    <p:extLst>
      <p:ext uri="{BB962C8B-B14F-4D97-AF65-F5344CB8AC3E}">
        <p14:creationId xmlns:p14="http://schemas.microsoft.com/office/powerpoint/2010/main" val="1261694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18</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2" descr="Z:\INTERNET\htdocs\projekte\sail_3_1\unterweisungshilfen\psa\bilder\hautschutz_hautpfle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000" y="1939073"/>
            <a:ext cx="3558541" cy="425629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899591" y="2132856"/>
            <a:ext cx="4003687" cy="388843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Hautschutzmittel </a:t>
            </a:r>
            <a:r>
              <a:rPr lang="de-DE" sz="1300" dirty="0">
                <a:solidFill>
                  <a:schemeClr val="bg2"/>
                </a:solidFill>
                <a:latin typeface="Fließtext"/>
              </a:rPr>
              <a:t>stärken die natürliche Hautbarriere und halten die Haut gesund.</a:t>
            </a:r>
          </a:p>
          <a:p>
            <a:pPr marL="179388" indent="-179388">
              <a:buFont typeface="Arial" panose="020B0604020202020204" pitchFamily="34" charset="0"/>
              <a:buChar char="•"/>
            </a:pPr>
            <a:r>
              <a:rPr lang="de-DE" sz="1300" dirty="0">
                <a:solidFill>
                  <a:schemeClr val="bg2"/>
                </a:solidFill>
                <a:latin typeface="Fließtext"/>
              </a:rPr>
              <a:t>Die richtige Hautschutzmaßnahme hängt von dem Stoff ab, mit dem gearbeitet wird.</a:t>
            </a:r>
          </a:p>
          <a:p>
            <a:pPr marL="179388" indent="-179388">
              <a:buFont typeface="Arial" panose="020B0604020202020204" pitchFamily="34" charset="0"/>
              <a:buChar char="•"/>
            </a:pPr>
            <a:r>
              <a:rPr lang="de-DE" sz="1300" dirty="0">
                <a:solidFill>
                  <a:schemeClr val="bg2"/>
                </a:solidFill>
                <a:latin typeface="Fließtext"/>
              </a:rPr>
              <a:t>Hautschutzpläne listen die angemessenen Hautschutz-, Hautreinigungs- und Hautpflegemittel für verschiedene Tätigkeiten auf. </a:t>
            </a:r>
          </a:p>
          <a:p>
            <a:pPr marL="179388" indent="-179388">
              <a:buFont typeface="Arial" panose="020B0604020202020204" pitchFamily="34" charset="0"/>
              <a:buChar char="•"/>
            </a:pPr>
            <a:r>
              <a:rPr lang="de-DE" sz="1300" dirty="0">
                <a:solidFill>
                  <a:schemeClr val="bg2"/>
                </a:solidFill>
                <a:latin typeface="Fließtext"/>
              </a:rPr>
              <a:t>Der Betriebsarzt hilft bei Hautproblemen, sprechen Sie ihn an.</a:t>
            </a:r>
          </a:p>
          <a:p>
            <a:pPr marL="179388" indent="-179388">
              <a:buFont typeface="Arial" panose="020B0604020202020204" pitchFamily="34" charset="0"/>
              <a:buChar char="•"/>
            </a:pPr>
            <a:r>
              <a:rPr lang="de-DE" sz="1300" dirty="0">
                <a:solidFill>
                  <a:schemeClr val="bg2"/>
                </a:solidFill>
                <a:latin typeface="Fließtext"/>
              </a:rPr>
              <a:t>Hautschutzpläne müssen im Labor am Arbeits- oder am Waschplatz für alle gut sichtbar angebracht sein.</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276872"/>
            <a:ext cx="1733550" cy="647700"/>
          </a:xfrm>
          <a:prstGeom prst="rect">
            <a:avLst/>
          </a:prstGeom>
        </p:spPr>
      </p:pic>
      <p:sp>
        <p:nvSpPr>
          <p:cNvPr id="4" name="Titel 3"/>
          <p:cNvSpPr>
            <a:spLocks noGrp="1"/>
          </p:cNvSpPr>
          <p:nvPr>
            <p:ph type="title"/>
          </p:nvPr>
        </p:nvSpPr>
        <p:spPr/>
        <p:txBody>
          <a:bodyPr>
            <a:noAutofit/>
          </a:bodyPr>
          <a:lstStyle/>
          <a:p>
            <a:r>
              <a:rPr lang="de-DE" dirty="0" smtClean="0"/>
              <a:t>Hautschutz</a:t>
            </a:r>
            <a:r>
              <a:rPr lang="de-DE" baseline="0" dirty="0" smtClean="0"/>
              <a:t> und Hautpflege</a:t>
            </a:r>
            <a:endParaRPr lang="de-DE" dirty="0"/>
          </a:p>
        </p:txBody>
      </p:sp>
    </p:spTree>
    <p:extLst>
      <p:ext uri="{BB962C8B-B14F-4D97-AF65-F5344CB8AC3E}">
        <p14:creationId xmlns:p14="http://schemas.microsoft.com/office/powerpoint/2010/main" val="233003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704329" y="1939072"/>
            <a:ext cx="8460432"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19</a:t>
            </a:fld>
            <a:endParaRPr lang="de-DE"/>
          </a:p>
        </p:txBody>
      </p:sp>
      <p:pic>
        <p:nvPicPr>
          <p:cNvPr id="11266" name="Picture 2" descr="Z:\INTERNET\htdocs\projekte\sail_3_1\unterweisungshilfen\psa\bilder\uebersic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955" y="1818000"/>
            <a:ext cx="3057525"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259632" y="2804155"/>
            <a:ext cx="4104456" cy="1877437"/>
          </a:xfrm>
          <a:prstGeom prst="rect">
            <a:avLst/>
          </a:prstGeom>
          <a:noFill/>
        </p:spPr>
        <p:txBody>
          <a:bodyPr wrap="square" rtlCol="0">
            <a:spAutoFit/>
          </a:bodyPr>
          <a:lstStyle/>
          <a:p>
            <a:r>
              <a:rPr lang="de-DE" sz="1600" b="1" dirty="0" smtClean="0">
                <a:solidFill>
                  <a:schemeClr val="bg2"/>
                </a:solidFill>
                <a:latin typeface="Fließtext"/>
              </a:rPr>
              <a:t>Bei </a:t>
            </a:r>
            <a:r>
              <a:rPr lang="de-DE" sz="1600" b="1" dirty="0">
                <a:solidFill>
                  <a:schemeClr val="bg2"/>
                </a:solidFill>
                <a:latin typeface="Fließtext"/>
              </a:rPr>
              <a:t>manchen Tätigkeiten reicht die Grundausstattung nicht aus.</a:t>
            </a:r>
          </a:p>
          <a:p>
            <a:pPr>
              <a:spcBef>
                <a:spcPts val="1200"/>
              </a:spcBef>
            </a:pPr>
            <a:r>
              <a:rPr lang="de-DE" sz="1600" dirty="0">
                <a:solidFill>
                  <a:schemeClr val="bg2"/>
                </a:solidFill>
                <a:latin typeface="Fließtext"/>
              </a:rPr>
              <a:t>Dann wird sie wird durch zusätzliche Schutzausrüstung ergänzt.</a:t>
            </a:r>
          </a:p>
          <a:p>
            <a:pPr>
              <a:spcBef>
                <a:spcPts val="1200"/>
              </a:spcBef>
            </a:pPr>
            <a:r>
              <a:rPr lang="de-DE" sz="1600" dirty="0">
                <a:solidFill>
                  <a:schemeClr val="bg2"/>
                </a:solidFill>
                <a:latin typeface="Fließtext"/>
              </a:rPr>
              <a:t>Welche diese im Einzelnen sein können, erfahren Sie hier.</a:t>
            </a:r>
          </a:p>
        </p:txBody>
      </p:sp>
      <p:cxnSp>
        <p:nvCxnSpPr>
          <p:cNvPr id="9" name="Gerade Verbindung 8"/>
          <p:cNvCxnSpPr/>
          <p:nvPr/>
        </p:nvCxnSpPr>
        <p:spPr>
          <a:xfrm>
            <a:off x="1331640" y="4797152"/>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331640" y="2708920"/>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p:nvPr>
        </p:nvSpPr>
        <p:spPr/>
        <p:txBody>
          <a:bodyPr>
            <a:noAutofit/>
          </a:bodyPr>
          <a:lstStyle/>
          <a:p>
            <a:r>
              <a:rPr lang="de-DE" dirty="0" smtClean="0"/>
              <a:t>Übersicht</a:t>
            </a:r>
            <a:endParaRPr lang="de-DE" dirty="0"/>
          </a:p>
        </p:txBody>
      </p:sp>
    </p:spTree>
    <p:extLst>
      <p:ext uri="{BB962C8B-B14F-4D97-AF65-F5344CB8AC3E}">
        <p14:creationId xmlns:p14="http://schemas.microsoft.com/office/powerpoint/2010/main" val="474464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pPr>
              <a:defRPr/>
            </a:pPr>
            <a:r>
              <a:rPr lang="de-DE" dirty="0" smtClean="0"/>
              <a:t>Unterweisung: Persönliche Schutzmaßnahmen</a:t>
            </a:r>
            <a:endParaRPr lang="de-DE" dirty="0"/>
          </a:p>
        </p:txBody>
      </p:sp>
      <p:sp>
        <p:nvSpPr>
          <p:cNvPr id="4" name="Foliennummernplatzhalter 3"/>
          <p:cNvSpPr>
            <a:spLocks noGrp="1"/>
          </p:cNvSpPr>
          <p:nvPr>
            <p:ph type="sldNum" sz="quarter" idx="12"/>
          </p:nvPr>
        </p:nvSpPr>
        <p:spPr/>
        <p:txBody>
          <a:bodyPr/>
          <a:lstStyle/>
          <a:p>
            <a:fld id="{23A8995E-485D-4211-9F53-18892AE58A70}" type="slidenum">
              <a:rPr lang="de-DE" smtClean="0"/>
              <a:pPr/>
              <a:t>2</a:t>
            </a:fld>
            <a:endParaRPr lang="de-DE"/>
          </a:p>
        </p:txBody>
      </p:sp>
      <p:sp>
        <p:nvSpPr>
          <p:cNvPr id="8" name="Textfeld 7"/>
          <p:cNvSpPr txBox="1"/>
          <p:nvPr/>
        </p:nvSpPr>
        <p:spPr>
          <a:xfrm>
            <a:off x="538006" y="3573016"/>
            <a:ext cx="4608512" cy="188889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pPr indent="-342900">
              <a:lnSpc>
                <a:spcPct val="150000"/>
              </a:lnSpc>
              <a:spcBef>
                <a:spcPts val="1800"/>
              </a:spcBef>
            </a:pPr>
            <a:r>
              <a:rPr lang="de-DE" sz="1600" b="1" dirty="0" smtClean="0">
                <a:solidFill>
                  <a:schemeClr val="bg2"/>
                </a:solidFill>
                <a:latin typeface="Fließtext"/>
              </a:rPr>
              <a:t>In </a:t>
            </a:r>
            <a:r>
              <a:rPr lang="de-DE" sz="1600" b="1" dirty="0">
                <a:solidFill>
                  <a:schemeClr val="bg2"/>
                </a:solidFill>
                <a:latin typeface="Fließtext"/>
              </a:rPr>
              <a:t>diesem Lernprogramm erfahren Sie</a:t>
            </a:r>
          </a:p>
          <a:p>
            <a:pPr marL="179388" indent="-179388">
              <a:buFont typeface="Arial" panose="020B0604020202020204" pitchFamily="34" charset="0"/>
              <a:buChar char="•"/>
            </a:pPr>
            <a:r>
              <a:rPr lang="de-DE" sz="1600" dirty="0" smtClean="0">
                <a:solidFill>
                  <a:schemeClr val="bg2"/>
                </a:solidFill>
                <a:latin typeface="Fließtext"/>
              </a:rPr>
              <a:t>welche </a:t>
            </a:r>
            <a:r>
              <a:rPr lang="de-DE" sz="1600" dirty="0">
                <a:solidFill>
                  <a:schemeClr val="bg2"/>
                </a:solidFill>
                <a:latin typeface="Fließtext"/>
              </a:rPr>
              <a:t>PSA im Labor zur Mindestausstattung gehört,</a:t>
            </a:r>
          </a:p>
          <a:p>
            <a:pPr marL="179388" indent="-179388">
              <a:buFont typeface="Arial" panose="020B0604020202020204" pitchFamily="34" charset="0"/>
              <a:buChar char="•"/>
            </a:pPr>
            <a:r>
              <a:rPr lang="de-DE" sz="1600" dirty="0">
                <a:solidFill>
                  <a:schemeClr val="bg2"/>
                </a:solidFill>
                <a:latin typeface="Fließtext"/>
              </a:rPr>
              <a:t>welche zusätzlichen Maßnahmen wann zu ergreifen sind</a:t>
            </a:r>
          </a:p>
          <a:p>
            <a:pPr marL="179388" indent="-179388">
              <a:buFont typeface="Arial" panose="020B0604020202020204" pitchFamily="34" charset="0"/>
              <a:buChar char="•"/>
            </a:pPr>
            <a:r>
              <a:rPr lang="de-DE" sz="1600" dirty="0">
                <a:solidFill>
                  <a:schemeClr val="bg2"/>
                </a:solidFill>
                <a:latin typeface="Fließtext"/>
              </a:rPr>
              <a:t>und wie Sie Ihre Haut schützen und pflegen</a:t>
            </a:r>
          </a:p>
        </p:txBody>
      </p:sp>
      <p:sp>
        <p:nvSpPr>
          <p:cNvPr id="9" name="Inhaltsplatzhalter 5"/>
          <p:cNvSpPr txBox="1">
            <a:spLocks/>
          </p:cNvSpPr>
          <p:nvPr/>
        </p:nvSpPr>
        <p:spPr>
          <a:xfrm>
            <a:off x="554038" y="1796806"/>
            <a:ext cx="5256584" cy="1848218"/>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a:t>Persönliche Schutzmaßnahmen</a:t>
            </a:r>
          </a:p>
          <a:p>
            <a:r>
              <a:rPr lang="de-DE" sz="1600" b="1" dirty="0" smtClean="0">
                <a:latin typeface="Unterüberschrift"/>
              </a:rPr>
              <a:t>Ein </a:t>
            </a:r>
            <a:r>
              <a:rPr lang="de-DE" sz="1600" b="1" dirty="0">
                <a:latin typeface="Unterüberschrift"/>
              </a:rPr>
              <a:t>wesentlicher Beitrag für Ihre </a:t>
            </a:r>
            <a:r>
              <a:rPr lang="de-DE" sz="1600" b="1" dirty="0" smtClean="0">
                <a:latin typeface="Unterüberschrift"/>
              </a:rPr>
              <a:t>Gesundheit</a:t>
            </a:r>
            <a:r>
              <a:rPr lang="de-DE" sz="1600" b="1" dirty="0" smtClean="0"/>
              <a:t>!</a:t>
            </a:r>
            <a:endParaRPr lang="de-DE" sz="1600" b="1" dirty="0" smtClean="0">
              <a:latin typeface="Unterüberschrift"/>
            </a:endParaRPr>
          </a:p>
          <a:p>
            <a:pPr marL="0">
              <a:spcBef>
                <a:spcPts val="1200"/>
              </a:spcBef>
            </a:pPr>
            <a:r>
              <a:rPr lang="de-DE" sz="1600" dirty="0"/>
              <a:t>Sie wollen sich im Labor mit einer wirksamen persönlichen Schutzausrüstung schützen?</a:t>
            </a:r>
            <a:endParaRPr lang="de-DE" sz="1600" dirty="0" smtClean="0"/>
          </a:p>
        </p:txBody>
      </p:sp>
      <p:sp>
        <p:nvSpPr>
          <p:cNvPr id="10" name="Inhaltsplatzhalter 5"/>
          <p:cNvSpPr txBox="1">
            <a:spLocks/>
          </p:cNvSpPr>
          <p:nvPr/>
        </p:nvSpPr>
        <p:spPr>
          <a:xfrm>
            <a:off x="467544" y="5877272"/>
            <a:ext cx="5256584" cy="449369"/>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a:t>Investieren Sie </a:t>
            </a:r>
            <a:r>
              <a:rPr lang="de-DE" sz="1800" b="1" dirty="0" smtClean="0"/>
              <a:t>10 </a:t>
            </a:r>
            <a:r>
              <a:rPr lang="de-DE" sz="1800" b="1" dirty="0"/>
              <a:t>Minuten Zeit. Es lohnt sich</a:t>
            </a:r>
            <a:r>
              <a:rPr lang="de-DE" sz="1800" b="1" dirty="0" smtClean="0"/>
              <a:t>.</a:t>
            </a:r>
            <a:endParaRPr lang="de-DE" sz="1600" b="1" dirty="0" smtClean="0"/>
          </a:p>
        </p:txBody>
      </p:sp>
      <p:pic>
        <p:nvPicPr>
          <p:cNvPr id="2050" name="Picture 2" descr="Z:\INTERNET\htdocs\projekte\sail_3_1\unterweisungshilfen\psa\bilder\willkom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161" y="1826721"/>
            <a:ext cx="3000375" cy="456247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Autofit/>
          </a:bodyPr>
          <a:lstStyle/>
          <a:p>
            <a:r>
              <a:rPr lang="de-DE" dirty="0" smtClean="0"/>
              <a:t>Herzlich</a:t>
            </a:r>
            <a:r>
              <a:rPr lang="de-DE" baseline="0" dirty="0" smtClean="0"/>
              <a:t> willkommen!</a:t>
            </a:r>
            <a:endParaRPr lang="de-DE" dirty="0"/>
          </a:p>
        </p:txBody>
      </p:sp>
    </p:spTree>
    <p:extLst>
      <p:ext uri="{BB962C8B-B14F-4D97-AF65-F5344CB8AC3E}">
        <p14:creationId xmlns:p14="http://schemas.microsoft.com/office/powerpoint/2010/main" val="720472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20</a:t>
            </a:fld>
            <a:endParaRPr lang="de-DE"/>
          </a:p>
        </p:txBody>
      </p:sp>
      <p:sp>
        <p:nvSpPr>
          <p:cNvPr id="6" name="Rechteck 5"/>
          <p:cNvSpPr/>
          <p:nvPr/>
        </p:nvSpPr>
        <p:spPr>
          <a:xfrm>
            <a:off x="704329" y="1939072"/>
            <a:ext cx="8460432"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290" name="Picture 2" descr="Z:\INTERNET\htdocs\projekte\sail_3_1\unterweisungshilfen\psa\bilder\uebersicht_en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941" y="1939072"/>
            <a:ext cx="2968819" cy="447178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259631" y="2662099"/>
            <a:ext cx="3600401" cy="2135053"/>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Zusätzliche </a:t>
            </a:r>
            <a:r>
              <a:rPr lang="de-DE" sz="1300" dirty="0">
                <a:solidFill>
                  <a:schemeClr val="bg2"/>
                </a:solidFill>
                <a:latin typeface="Fließtext"/>
              </a:rPr>
              <a:t>PSA ist bei speziellen Tätigkeiten notwendig, z.B. beim Umfüllen von Flüssigkeiten.</a:t>
            </a:r>
          </a:p>
          <a:p>
            <a:pPr marL="179388" indent="-179388">
              <a:buFont typeface="Arial" panose="020B0604020202020204" pitchFamily="34" charset="0"/>
              <a:buChar char="•"/>
            </a:pPr>
            <a:r>
              <a:rPr lang="de-DE" sz="1300" dirty="0">
                <a:solidFill>
                  <a:schemeClr val="bg2"/>
                </a:solidFill>
                <a:latin typeface="Fließtext"/>
              </a:rPr>
              <a:t>Beachten Sie unbedingt die Hinweise zur PSA in der Betriebsanweisung.</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806115"/>
            <a:ext cx="1733550" cy="647700"/>
          </a:xfrm>
          <a:prstGeom prst="rect">
            <a:avLst/>
          </a:prstGeom>
        </p:spPr>
      </p:pic>
      <p:sp>
        <p:nvSpPr>
          <p:cNvPr id="4" name="Titel 3"/>
          <p:cNvSpPr>
            <a:spLocks noGrp="1"/>
          </p:cNvSpPr>
          <p:nvPr>
            <p:ph type="title"/>
          </p:nvPr>
        </p:nvSpPr>
        <p:spPr/>
        <p:txBody>
          <a:bodyPr>
            <a:noAutofit/>
          </a:bodyPr>
          <a:lstStyle/>
          <a:p>
            <a:r>
              <a:rPr lang="de-DE" dirty="0" smtClean="0"/>
              <a:t>Übersicht</a:t>
            </a:r>
            <a:endParaRPr lang="de-DE" dirty="0"/>
          </a:p>
        </p:txBody>
      </p:sp>
    </p:spTree>
    <p:extLst>
      <p:ext uri="{BB962C8B-B14F-4D97-AF65-F5344CB8AC3E}">
        <p14:creationId xmlns:p14="http://schemas.microsoft.com/office/powerpoint/2010/main" val="331234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704329" y="1939072"/>
            <a:ext cx="8460432"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21</a:t>
            </a:fld>
            <a:endParaRPr lang="de-DE"/>
          </a:p>
        </p:txBody>
      </p:sp>
      <p:pic>
        <p:nvPicPr>
          <p:cNvPr id="13314" name="Picture 2" descr="Z:\INTERNET\htdocs\projekte\sail_3_1\unterweisungshilfen\psa\bilder\hautschutz_auswah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36000"/>
            <a:ext cx="3400425" cy="4562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4499992" y="3259430"/>
            <a:ext cx="4104456" cy="1631216"/>
          </a:xfrm>
          <a:prstGeom prst="rect">
            <a:avLst/>
          </a:prstGeom>
          <a:noFill/>
        </p:spPr>
        <p:txBody>
          <a:bodyPr wrap="square" rtlCol="0">
            <a:spAutoFit/>
          </a:bodyPr>
          <a:lstStyle/>
          <a:p>
            <a:r>
              <a:rPr lang="de-DE" sz="1600" b="1" dirty="0" smtClean="0">
                <a:solidFill>
                  <a:schemeClr val="bg2"/>
                </a:solidFill>
                <a:latin typeface="Fließtext"/>
              </a:rPr>
              <a:t>Welcher </a:t>
            </a:r>
            <a:r>
              <a:rPr lang="de-DE" sz="1600" b="1" dirty="0">
                <a:solidFill>
                  <a:schemeClr val="bg2"/>
                </a:solidFill>
                <a:latin typeface="Fließtext"/>
              </a:rPr>
              <a:t>Handschuh ist für welche Tätigkeit geeignet?</a:t>
            </a:r>
          </a:p>
          <a:p>
            <a:pPr>
              <a:spcBef>
                <a:spcPts val="1200"/>
              </a:spcBef>
            </a:pPr>
            <a:r>
              <a:rPr lang="de-DE" sz="1600" dirty="0">
                <a:solidFill>
                  <a:schemeClr val="bg2"/>
                </a:solidFill>
                <a:latin typeface="Fließtext"/>
              </a:rPr>
              <a:t>Wie gehen Sie bei der Auswahl vor?</a:t>
            </a:r>
          </a:p>
          <a:p>
            <a:pPr>
              <a:spcBef>
                <a:spcPts val="1200"/>
              </a:spcBef>
            </a:pPr>
            <a:r>
              <a:rPr lang="de-DE" sz="1600" dirty="0">
                <a:solidFill>
                  <a:schemeClr val="bg2"/>
                </a:solidFill>
                <a:latin typeface="Fließtext"/>
              </a:rPr>
              <a:t>Antworten auf diese Fragen bekommen </a:t>
            </a:r>
            <a:r>
              <a:rPr lang="de-DE" sz="1600" dirty="0" smtClean="0">
                <a:solidFill>
                  <a:schemeClr val="bg2"/>
                </a:solidFill>
                <a:latin typeface="Fließtext"/>
              </a:rPr>
              <a:t/>
            </a:r>
            <a:br>
              <a:rPr lang="de-DE" sz="1600" dirty="0" smtClean="0">
                <a:solidFill>
                  <a:schemeClr val="bg2"/>
                </a:solidFill>
                <a:latin typeface="Fließtext"/>
              </a:rPr>
            </a:br>
            <a:r>
              <a:rPr lang="de-DE" sz="1600" dirty="0" smtClean="0">
                <a:solidFill>
                  <a:schemeClr val="bg2"/>
                </a:solidFill>
                <a:latin typeface="Fließtext"/>
              </a:rPr>
              <a:t>Sie </a:t>
            </a:r>
            <a:r>
              <a:rPr lang="de-DE" sz="1600" dirty="0">
                <a:solidFill>
                  <a:schemeClr val="bg2"/>
                </a:solidFill>
                <a:latin typeface="Fließtext"/>
              </a:rPr>
              <a:t>hier.</a:t>
            </a:r>
          </a:p>
        </p:txBody>
      </p:sp>
      <p:cxnSp>
        <p:nvCxnSpPr>
          <p:cNvPr id="10" name="Gerade Verbindung 9"/>
          <p:cNvCxnSpPr/>
          <p:nvPr/>
        </p:nvCxnSpPr>
        <p:spPr>
          <a:xfrm>
            <a:off x="4572000" y="5085184"/>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572000" y="3164195"/>
            <a:ext cx="36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p:nvPr>
        </p:nvSpPr>
        <p:spPr/>
        <p:txBody>
          <a:bodyPr>
            <a:noAutofit/>
          </a:bodyPr>
          <a:lstStyle/>
          <a:p>
            <a:r>
              <a:rPr lang="de-DE" dirty="0" smtClean="0"/>
              <a:t>Den richtigen Handschutz</a:t>
            </a:r>
            <a:r>
              <a:rPr lang="de-DE" baseline="0" dirty="0" smtClean="0"/>
              <a:t> auswählen</a:t>
            </a:r>
            <a:endParaRPr lang="de-DE" dirty="0"/>
          </a:p>
        </p:txBody>
      </p:sp>
    </p:spTree>
    <p:extLst>
      <p:ext uri="{BB962C8B-B14F-4D97-AF65-F5344CB8AC3E}">
        <p14:creationId xmlns:p14="http://schemas.microsoft.com/office/powerpoint/2010/main" val="2975239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22</a:t>
            </a:fld>
            <a:endParaRPr lang="de-DE"/>
          </a:p>
        </p:txBody>
      </p:sp>
      <p:sp>
        <p:nvSpPr>
          <p:cNvPr id="6" name="Rechteck 5"/>
          <p:cNvSpPr/>
          <p:nvPr/>
        </p:nvSpPr>
        <p:spPr>
          <a:xfrm>
            <a:off x="704329" y="1939072"/>
            <a:ext cx="8460432"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338" name="Picture 2" descr="Z:\INTERNET\htdocs\projekte\sail_3_1\unterweisungshilfen\psa\bilder\hautschutz_auswahl_en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812" y="1939072"/>
            <a:ext cx="3314700" cy="4352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259631" y="2276872"/>
            <a:ext cx="3600401" cy="3381816"/>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Stellen </a:t>
            </a:r>
            <a:r>
              <a:rPr lang="de-DE" sz="1300" dirty="0">
                <a:solidFill>
                  <a:schemeClr val="bg2"/>
                </a:solidFill>
                <a:latin typeface="Fließtext"/>
              </a:rPr>
              <a:t>Sie sicher, dass das Handschuhmaterial für die Tätigkeit (Gefahrstoff) geeignet ist. </a:t>
            </a:r>
            <a:endParaRPr lang="de-DE" sz="13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Hinweise </a:t>
            </a:r>
            <a:r>
              <a:rPr lang="de-DE" sz="1300" dirty="0">
                <a:solidFill>
                  <a:schemeClr val="bg2"/>
                </a:solidFill>
                <a:latin typeface="Fließtext"/>
              </a:rPr>
              <a:t>auf geeignetes Material finden Sie in der Betriebsanweisung. </a:t>
            </a:r>
            <a:endParaRPr lang="de-DE" sz="13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Beachten </a:t>
            </a:r>
            <a:r>
              <a:rPr lang="de-DE" sz="1300" dirty="0">
                <a:solidFill>
                  <a:schemeClr val="bg2"/>
                </a:solidFill>
                <a:latin typeface="Fließtext"/>
              </a:rPr>
              <a:t>Sie, dass Penetration und </a:t>
            </a:r>
            <a:r>
              <a:rPr lang="de-DE" sz="1300" dirty="0" err="1">
                <a:solidFill>
                  <a:schemeClr val="bg2"/>
                </a:solidFill>
                <a:latin typeface="Fließtext"/>
              </a:rPr>
              <a:t>Permeation</a:t>
            </a:r>
            <a:r>
              <a:rPr lang="de-DE" sz="1300" dirty="0">
                <a:solidFill>
                  <a:schemeClr val="bg2"/>
                </a:solidFill>
                <a:latin typeface="Fließtext"/>
              </a:rPr>
              <a:t> die Nutzungsdauer eines Schutzhandschuhs beschränken. </a:t>
            </a:r>
            <a:endParaRPr lang="de-DE" sz="13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Außerdem </a:t>
            </a:r>
            <a:r>
              <a:rPr lang="de-DE" sz="1300" dirty="0">
                <a:solidFill>
                  <a:schemeClr val="bg2"/>
                </a:solidFill>
                <a:latin typeface="Fließtext"/>
              </a:rPr>
              <a:t>besteht das Risiko einer allergischen Reaktion durch Naturlatex-Handschuhe.</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468081"/>
            <a:ext cx="1733550" cy="647700"/>
          </a:xfrm>
          <a:prstGeom prst="rect">
            <a:avLst/>
          </a:prstGeom>
        </p:spPr>
      </p:pic>
      <p:sp>
        <p:nvSpPr>
          <p:cNvPr id="4" name="Titel 3"/>
          <p:cNvSpPr>
            <a:spLocks noGrp="1"/>
          </p:cNvSpPr>
          <p:nvPr>
            <p:ph type="title"/>
          </p:nvPr>
        </p:nvSpPr>
        <p:spPr/>
        <p:txBody>
          <a:bodyPr>
            <a:noAutofit/>
          </a:bodyPr>
          <a:lstStyle/>
          <a:p>
            <a:r>
              <a:rPr lang="de-DE" dirty="0" smtClean="0"/>
              <a:t>Den richtigen Handschutz auswählen</a:t>
            </a:r>
            <a:endParaRPr lang="de-DE" dirty="0"/>
          </a:p>
        </p:txBody>
      </p:sp>
    </p:spTree>
    <p:extLst>
      <p:ext uri="{BB962C8B-B14F-4D97-AF65-F5344CB8AC3E}">
        <p14:creationId xmlns:p14="http://schemas.microsoft.com/office/powerpoint/2010/main" val="2633114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23</a:t>
            </a:fld>
            <a:endParaRPr lang="de-DE"/>
          </a:p>
        </p:txBody>
      </p:sp>
      <p:sp>
        <p:nvSpPr>
          <p:cNvPr id="6" name="Rechteck 5"/>
          <p:cNvSpPr/>
          <p:nvPr/>
        </p:nvSpPr>
        <p:spPr>
          <a:xfrm>
            <a:off x="704329" y="1939072"/>
            <a:ext cx="8460432"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1014847" y="2399796"/>
            <a:ext cx="3485145" cy="1477328"/>
          </a:xfrm>
          <a:prstGeom prst="rect">
            <a:avLst/>
          </a:prstGeom>
          <a:noFill/>
        </p:spPr>
        <p:txBody>
          <a:bodyPr wrap="square" rtlCol="0">
            <a:spAutoFit/>
          </a:bodyPr>
          <a:lstStyle/>
          <a:p>
            <a:r>
              <a:rPr lang="de-DE" sz="1600" b="1" dirty="0" smtClean="0">
                <a:solidFill>
                  <a:schemeClr val="bg2"/>
                </a:solidFill>
                <a:latin typeface="Fließtext"/>
              </a:rPr>
              <a:t>Wie </a:t>
            </a:r>
            <a:r>
              <a:rPr lang="de-DE" sz="1600" b="1" dirty="0">
                <a:solidFill>
                  <a:schemeClr val="bg2"/>
                </a:solidFill>
                <a:latin typeface="Fließtext"/>
              </a:rPr>
              <a:t>schützen Sie sich bei thermischen oder mechanischen Gefährdungen? </a:t>
            </a:r>
          </a:p>
          <a:p>
            <a:pPr>
              <a:spcBef>
                <a:spcPts val="1200"/>
              </a:spcBef>
            </a:pPr>
            <a:r>
              <a:rPr lang="de-DE" sz="1600" dirty="0">
                <a:solidFill>
                  <a:schemeClr val="bg2"/>
                </a:solidFill>
                <a:latin typeface="Fließtext"/>
              </a:rPr>
              <a:t>Auch dafür stehen geeignete Schutzhandschuhe zur Verfügung. </a:t>
            </a:r>
          </a:p>
        </p:txBody>
      </p:sp>
      <p:cxnSp>
        <p:nvCxnSpPr>
          <p:cNvPr id="10" name="Gerade Verbindung 9"/>
          <p:cNvCxnSpPr/>
          <p:nvPr/>
        </p:nvCxnSpPr>
        <p:spPr>
          <a:xfrm>
            <a:off x="1086855" y="2304561"/>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1086855" y="400506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Z:\INTERNET\htdocs\projekte\sail_3_1\unterweisungshilfen\psa\bilder\weitere_arten_schutzhandschuh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519" y="2204864"/>
            <a:ext cx="6547993" cy="418513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Autofit/>
          </a:bodyPr>
          <a:lstStyle/>
          <a:p>
            <a:r>
              <a:rPr lang="de-DE" dirty="0" smtClean="0"/>
              <a:t>Weitere</a:t>
            </a:r>
            <a:r>
              <a:rPr lang="de-DE" baseline="0" dirty="0" smtClean="0"/>
              <a:t> Arten von Schutzhandschuhen</a:t>
            </a:r>
            <a:endParaRPr lang="de-DE" dirty="0"/>
          </a:p>
        </p:txBody>
      </p:sp>
    </p:spTree>
    <p:extLst>
      <p:ext uri="{BB962C8B-B14F-4D97-AF65-F5344CB8AC3E}">
        <p14:creationId xmlns:p14="http://schemas.microsoft.com/office/powerpoint/2010/main" val="2515653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24</a:t>
            </a:fld>
            <a:endParaRPr lang="de-DE"/>
          </a:p>
        </p:txBody>
      </p:sp>
      <p:sp>
        <p:nvSpPr>
          <p:cNvPr id="6" name="Rechteck 5"/>
          <p:cNvSpPr/>
          <p:nvPr/>
        </p:nvSpPr>
        <p:spPr>
          <a:xfrm>
            <a:off x="704329" y="1939072"/>
            <a:ext cx="8460432" cy="4450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Picture 2" descr="Z:\INTERNET\htdocs\projekte\sail_3_1\unterweisungshilfen\psa\bilder\weitere_arten_schutzhandschu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519" y="2204864"/>
            <a:ext cx="6547993" cy="4185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043608" y="2209877"/>
            <a:ext cx="3960440" cy="215522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Thermohandschuhe </a:t>
            </a:r>
            <a:r>
              <a:rPr lang="de-DE" sz="1300" dirty="0">
                <a:solidFill>
                  <a:schemeClr val="bg2"/>
                </a:solidFill>
                <a:latin typeface="Fließtext"/>
              </a:rPr>
              <a:t>schützen entweder vor extremer Hitze oder bei sehr niedrigen Temperaturen. </a:t>
            </a:r>
          </a:p>
          <a:p>
            <a:pPr marL="179388" indent="-179388">
              <a:buFont typeface="Arial" panose="020B0604020202020204" pitchFamily="34" charset="0"/>
              <a:buChar char="•"/>
            </a:pPr>
            <a:r>
              <a:rPr lang="de-DE" sz="1300" dirty="0">
                <a:solidFill>
                  <a:schemeClr val="bg2"/>
                </a:solidFill>
                <a:latin typeface="Fließtext"/>
              </a:rPr>
              <a:t>Schutz vor mechanischen Risiken bieten Schnittschutz- oder Lederhandschuhe.</a:t>
            </a: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7" y="2401085"/>
            <a:ext cx="1733550" cy="647700"/>
          </a:xfrm>
          <a:prstGeom prst="rect">
            <a:avLst/>
          </a:prstGeom>
        </p:spPr>
      </p:pic>
      <p:sp>
        <p:nvSpPr>
          <p:cNvPr id="4" name="Titel 3"/>
          <p:cNvSpPr>
            <a:spLocks noGrp="1"/>
          </p:cNvSpPr>
          <p:nvPr>
            <p:ph type="title"/>
          </p:nvPr>
        </p:nvSpPr>
        <p:spPr/>
        <p:txBody>
          <a:bodyPr>
            <a:noAutofit/>
          </a:bodyPr>
          <a:lstStyle/>
          <a:p>
            <a:r>
              <a:rPr lang="de-DE" dirty="0" smtClean="0"/>
              <a:t>Weitere Arten</a:t>
            </a:r>
            <a:r>
              <a:rPr lang="de-DE" baseline="0" dirty="0" smtClean="0"/>
              <a:t> von Schutzhandschuhen</a:t>
            </a:r>
            <a:endParaRPr lang="de-DE" dirty="0"/>
          </a:p>
        </p:txBody>
      </p:sp>
    </p:spTree>
    <p:extLst>
      <p:ext uri="{BB962C8B-B14F-4D97-AF65-F5344CB8AC3E}">
        <p14:creationId xmlns:p14="http://schemas.microsoft.com/office/powerpoint/2010/main" val="2722954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25</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1014847" y="3073603"/>
            <a:ext cx="3485145" cy="1723549"/>
          </a:xfrm>
          <a:prstGeom prst="rect">
            <a:avLst/>
          </a:prstGeom>
          <a:noFill/>
        </p:spPr>
        <p:txBody>
          <a:bodyPr wrap="square" rtlCol="0">
            <a:spAutoFit/>
          </a:bodyPr>
          <a:lstStyle/>
          <a:p>
            <a:r>
              <a:rPr lang="de-DE" sz="1600" b="1" dirty="0" smtClean="0">
                <a:solidFill>
                  <a:schemeClr val="bg2"/>
                </a:solidFill>
                <a:latin typeface="Fließtext"/>
              </a:rPr>
              <a:t>Zusätzlicher </a:t>
            </a:r>
            <a:r>
              <a:rPr lang="de-DE" sz="1600" b="1" dirty="0">
                <a:solidFill>
                  <a:schemeClr val="bg2"/>
                </a:solidFill>
                <a:latin typeface="Fließtext"/>
              </a:rPr>
              <a:t>Schutz für Ihre Augen und das Gesicht sind </a:t>
            </a:r>
            <a:r>
              <a:rPr lang="de-DE" sz="1600" b="1" dirty="0" smtClean="0">
                <a:solidFill>
                  <a:schemeClr val="bg2"/>
                </a:solidFill>
                <a:latin typeface="Fließtext"/>
              </a:rPr>
              <a:t/>
            </a:r>
            <a:br>
              <a:rPr lang="de-DE" sz="1600" b="1" dirty="0" smtClean="0">
                <a:solidFill>
                  <a:schemeClr val="bg2"/>
                </a:solidFill>
                <a:latin typeface="Fließtext"/>
              </a:rPr>
            </a:br>
            <a:r>
              <a:rPr lang="de-DE" sz="1600" b="1" dirty="0" smtClean="0">
                <a:solidFill>
                  <a:schemeClr val="bg2"/>
                </a:solidFill>
                <a:latin typeface="Fließtext"/>
              </a:rPr>
              <a:t>bei </a:t>
            </a:r>
            <a:r>
              <a:rPr lang="de-DE" sz="1600" b="1" dirty="0">
                <a:solidFill>
                  <a:schemeClr val="bg2"/>
                </a:solidFill>
                <a:latin typeface="Fließtext"/>
              </a:rPr>
              <a:t>manchen Tätigkeiten vorgeschrieben.</a:t>
            </a:r>
          </a:p>
          <a:p>
            <a:pPr>
              <a:spcBef>
                <a:spcPts val="1200"/>
              </a:spcBef>
            </a:pPr>
            <a:r>
              <a:rPr lang="de-DE" sz="1600" dirty="0">
                <a:solidFill>
                  <a:schemeClr val="bg2"/>
                </a:solidFill>
                <a:latin typeface="Fließtext"/>
              </a:rPr>
              <a:t>Wissen Sie, welche zusätzliche </a:t>
            </a:r>
            <a:r>
              <a:rPr lang="de-DE" sz="1600" dirty="0" smtClean="0">
                <a:solidFill>
                  <a:schemeClr val="bg2"/>
                </a:solidFill>
                <a:latin typeface="Fließtext"/>
              </a:rPr>
              <a:t/>
            </a:r>
            <a:br>
              <a:rPr lang="de-DE" sz="1600" dirty="0" smtClean="0">
                <a:solidFill>
                  <a:schemeClr val="bg2"/>
                </a:solidFill>
                <a:latin typeface="Fließtext"/>
              </a:rPr>
            </a:br>
            <a:r>
              <a:rPr lang="de-DE" sz="1600" dirty="0" smtClean="0">
                <a:solidFill>
                  <a:schemeClr val="bg2"/>
                </a:solidFill>
                <a:latin typeface="Fließtext"/>
              </a:rPr>
              <a:t>PSA </a:t>
            </a:r>
            <a:r>
              <a:rPr lang="de-DE" sz="1600" dirty="0">
                <a:solidFill>
                  <a:schemeClr val="bg2"/>
                </a:solidFill>
                <a:latin typeface="Fließtext"/>
              </a:rPr>
              <a:t>wann zum Einsatz kommt?</a:t>
            </a:r>
          </a:p>
        </p:txBody>
      </p:sp>
      <p:cxnSp>
        <p:nvCxnSpPr>
          <p:cNvPr id="9" name="Gerade Verbindung 8"/>
          <p:cNvCxnSpPr/>
          <p:nvPr/>
        </p:nvCxnSpPr>
        <p:spPr>
          <a:xfrm>
            <a:off x="1086855" y="2924944"/>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086855" y="4941168"/>
            <a:ext cx="324057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1" name="Picture 3" descr="C:\Users\tm.TM-ONLINE\Desktop\ppt Präsentation Unterweisungshilfen\SCHUTZSCHI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924944"/>
            <a:ext cx="2224418" cy="2192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tm.TM-ONLINE\Desktop\ppt Präsentation Unterweisungshilfen\SCHUTZBRIL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949" y="2267063"/>
            <a:ext cx="2553865" cy="166831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tm.TM-ONLINE\Desktop\ppt Präsentation Unterweisungshilfen\LASERBRIL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509120"/>
            <a:ext cx="2444008" cy="159655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Autofit/>
          </a:bodyPr>
          <a:lstStyle/>
          <a:p>
            <a:r>
              <a:rPr lang="de-DE" dirty="0" smtClean="0"/>
              <a:t>Zusätzlicher</a:t>
            </a:r>
            <a:r>
              <a:rPr lang="de-DE" baseline="0" dirty="0" smtClean="0"/>
              <a:t> Augen- und Gesichtsschutz</a:t>
            </a:r>
            <a:endParaRPr lang="de-DE" dirty="0"/>
          </a:p>
        </p:txBody>
      </p:sp>
    </p:spTree>
    <p:extLst>
      <p:ext uri="{BB962C8B-B14F-4D97-AF65-F5344CB8AC3E}">
        <p14:creationId xmlns:p14="http://schemas.microsoft.com/office/powerpoint/2010/main" val="2179928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26</a:t>
            </a:fld>
            <a:endParaRPr lang="de-DE"/>
          </a:p>
        </p:txBody>
      </p:sp>
      <p:sp>
        <p:nvSpPr>
          <p:cNvPr id="6" name="Rechteck 5"/>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3" descr="C:\Users\tm.TM-ONLINE\Desktop\ppt Präsentation Unterweisungshilfen\SCHUTZSCHI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924944"/>
            <a:ext cx="2224418" cy="2192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m.TM-ONLINE\Desktop\ppt Präsentation Unterweisungshilfen\SCHUTZBRIL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949" y="2267063"/>
            <a:ext cx="2553865" cy="1668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tm.TM-ONLINE\Desktop\ppt Präsentation Unterweisungshilfen\LASERBRIL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509120"/>
            <a:ext cx="2444008" cy="1596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043608" y="2209876"/>
            <a:ext cx="3168352" cy="3451371"/>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smtClean="0">
                <a:solidFill>
                  <a:schemeClr val="bg2"/>
                </a:solidFill>
                <a:latin typeface="Fließtext"/>
              </a:rPr>
              <a:t>Mit </a:t>
            </a:r>
            <a:r>
              <a:rPr lang="de-DE" sz="1300" dirty="0">
                <a:solidFill>
                  <a:schemeClr val="bg2"/>
                </a:solidFill>
                <a:latin typeface="Fließtext"/>
              </a:rPr>
              <a:t>speziellen Schutzbrillen erreichen Sie einen zusätzlichen Augenschutz.</a:t>
            </a:r>
          </a:p>
          <a:p>
            <a:pPr marL="179388" indent="-179388">
              <a:buFont typeface="Arial" panose="020B0604020202020204" pitchFamily="34" charset="0"/>
              <a:buChar char="•"/>
            </a:pPr>
            <a:r>
              <a:rPr lang="de-DE" sz="1300" dirty="0">
                <a:solidFill>
                  <a:schemeClr val="bg2"/>
                </a:solidFill>
                <a:latin typeface="Fließtext"/>
              </a:rPr>
              <a:t>Korbbrillen schützen den gesamten Augenraum. In Ergänzung mit einem Schutzschild sind auch das Gesicht und der Hals geschützt.</a:t>
            </a:r>
          </a:p>
          <a:p>
            <a:pPr marL="179388" indent="-179388">
              <a:buFont typeface="Arial" panose="020B0604020202020204" pitchFamily="34" charset="0"/>
              <a:buChar char="•"/>
            </a:pPr>
            <a:r>
              <a:rPr lang="de-DE" sz="1300" dirty="0">
                <a:solidFill>
                  <a:schemeClr val="bg2"/>
                </a:solidFill>
                <a:latin typeface="Fließtext"/>
              </a:rPr>
              <a:t>Laserschutz- oder UV-Schutzbrillen schützen Ihre Augen vor schädlicher Strahlung.</a:t>
            </a:r>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7" y="2401085"/>
            <a:ext cx="1733550" cy="647700"/>
          </a:xfrm>
          <a:prstGeom prst="rect">
            <a:avLst/>
          </a:prstGeom>
        </p:spPr>
      </p:pic>
      <p:sp>
        <p:nvSpPr>
          <p:cNvPr id="4" name="Titel 3"/>
          <p:cNvSpPr>
            <a:spLocks noGrp="1"/>
          </p:cNvSpPr>
          <p:nvPr>
            <p:ph type="title"/>
          </p:nvPr>
        </p:nvSpPr>
        <p:spPr/>
        <p:txBody>
          <a:bodyPr>
            <a:noAutofit/>
          </a:bodyPr>
          <a:lstStyle/>
          <a:p>
            <a:r>
              <a:rPr lang="de-DE" dirty="0" smtClean="0"/>
              <a:t>Zusätzlicher Augen-</a:t>
            </a:r>
            <a:r>
              <a:rPr lang="de-DE" baseline="0" dirty="0" smtClean="0"/>
              <a:t> und Gesichtsschutz</a:t>
            </a:r>
            <a:endParaRPr lang="de-DE" dirty="0"/>
          </a:p>
        </p:txBody>
      </p:sp>
    </p:spTree>
    <p:extLst>
      <p:ext uri="{BB962C8B-B14F-4D97-AF65-F5344CB8AC3E}">
        <p14:creationId xmlns:p14="http://schemas.microsoft.com/office/powerpoint/2010/main" val="2633889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27</a:t>
            </a:fld>
            <a:endParaRPr lang="de-DE"/>
          </a:p>
        </p:txBody>
      </p:sp>
      <p:pic>
        <p:nvPicPr>
          <p:cNvPr id="3075" name="Picture 3" descr="C:\Users\tm.TM-ONLINE\Desktop\ppt Präsentation Unterweisungshilfen\labor_klei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00" y="1872000"/>
            <a:ext cx="85153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INTERNET\htdocs\projekte\sail_3_1\unterweisungshilfen\psa\bilder\atemschutz_icon_ill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050896"/>
            <a:ext cx="1931767" cy="41027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4211960" y="2986379"/>
            <a:ext cx="4248472" cy="223173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600" b="1" dirty="0" smtClean="0">
                <a:solidFill>
                  <a:schemeClr val="bg2"/>
                </a:solidFill>
                <a:latin typeface="Fließtext"/>
              </a:rPr>
              <a:t>Üblicherweise </a:t>
            </a:r>
            <a:r>
              <a:rPr lang="de-DE" sz="1600" b="1" dirty="0">
                <a:solidFill>
                  <a:schemeClr val="bg2"/>
                </a:solidFill>
                <a:latin typeface="Fließtext"/>
              </a:rPr>
              <a:t>benötigen Sie keinen Atemschutz bei Labortätigkeiten.</a:t>
            </a:r>
          </a:p>
          <a:p>
            <a:pPr>
              <a:spcBef>
                <a:spcPts val="1200"/>
              </a:spcBef>
            </a:pPr>
            <a:r>
              <a:rPr lang="de-DE" sz="1600" dirty="0">
                <a:solidFill>
                  <a:schemeClr val="bg2"/>
                </a:solidFill>
                <a:latin typeface="Fließtext"/>
              </a:rPr>
              <a:t>Anders sieht es im Notfall aus.</a:t>
            </a:r>
          </a:p>
          <a:p>
            <a:pPr>
              <a:spcBef>
                <a:spcPts val="1200"/>
              </a:spcBef>
            </a:pPr>
            <a:r>
              <a:rPr lang="de-DE" sz="1600" dirty="0">
                <a:solidFill>
                  <a:schemeClr val="bg2"/>
                </a:solidFill>
                <a:latin typeface="Fließtext"/>
              </a:rPr>
              <a:t>Dann sollten Sie wissen, mit welchen Atemschutzgeräten </a:t>
            </a:r>
            <a:r>
              <a:rPr lang="de-DE" sz="1600" dirty="0" smtClean="0">
                <a:solidFill>
                  <a:schemeClr val="bg2"/>
                </a:solidFill>
                <a:latin typeface="Fließtext"/>
              </a:rPr>
              <a:t>Sie </a:t>
            </a:r>
            <a:r>
              <a:rPr lang="de-DE" sz="1600" dirty="0">
                <a:solidFill>
                  <a:schemeClr val="bg2"/>
                </a:solidFill>
                <a:latin typeface="Fließtext"/>
              </a:rPr>
              <a:t>sich schützen können.</a:t>
            </a:r>
          </a:p>
        </p:txBody>
      </p:sp>
      <p:sp>
        <p:nvSpPr>
          <p:cNvPr id="4" name="Titel 3"/>
          <p:cNvSpPr>
            <a:spLocks noGrp="1"/>
          </p:cNvSpPr>
          <p:nvPr>
            <p:ph type="title"/>
          </p:nvPr>
        </p:nvSpPr>
        <p:spPr/>
        <p:txBody>
          <a:bodyPr>
            <a:noAutofit/>
          </a:bodyPr>
          <a:lstStyle/>
          <a:p>
            <a:r>
              <a:rPr lang="de-DE" dirty="0" smtClean="0"/>
              <a:t>Atemschutz</a:t>
            </a:r>
            <a:r>
              <a:rPr lang="de-DE" baseline="0" dirty="0" smtClean="0"/>
              <a:t> im Labor</a:t>
            </a:r>
            <a:endParaRPr lang="de-DE" dirty="0"/>
          </a:p>
        </p:txBody>
      </p:sp>
    </p:spTree>
    <p:extLst>
      <p:ext uri="{BB962C8B-B14F-4D97-AF65-F5344CB8AC3E}">
        <p14:creationId xmlns:p14="http://schemas.microsoft.com/office/powerpoint/2010/main" val="10605516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28</a:t>
            </a:fld>
            <a:endParaRPr lang="de-DE"/>
          </a:p>
        </p:txBody>
      </p:sp>
      <p:pic>
        <p:nvPicPr>
          <p:cNvPr id="6" name="Picture 3" descr="C:\Users\tm.TM-ONLINE\Desktop\ppt Präsentation Unterweisungshilfen\labor_klei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00" y="1872000"/>
            <a:ext cx="85153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Z:\INTERNET\htdocs\projekte\sail_3_1\unterweisungshilfen\psa\bilder\atemschutz_icon_ill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050896"/>
            <a:ext cx="1931767" cy="410270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4139952" y="2254319"/>
            <a:ext cx="4104456" cy="358961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buFont typeface="Arial" panose="020B0604020202020204" pitchFamily="34" charset="0"/>
              <a:buChar char="•"/>
            </a:pPr>
            <a:r>
              <a:rPr lang="de-DE" sz="1300" dirty="0">
                <a:solidFill>
                  <a:schemeClr val="bg2"/>
                </a:solidFill>
                <a:latin typeface="Fließtext"/>
              </a:rPr>
              <a:t>Die Gestaltung der Arbeitsverfahren im Labor gewährleistet üblicherweise, dass der Einsatz von Atemschutz nicht notwendig ist.</a:t>
            </a:r>
          </a:p>
          <a:p>
            <a:pPr marL="179388" indent="-179388">
              <a:buFont typeface="Arial" panose="020B0604020202020204" pitchFamily="34" charset="0"/>
              <a:buChar char="•"/>
            </a:pPr>
            <a:r>
              <a:rPr lang="de-DE" sz="1300" dirty="0">
                <a:solidFill>
                  <a:schemeClr val="bg2"/>
                </a:solidFill>
                <a:latin typeface="Fließtext"/>
              </a:rPr>
              <a:t>Geeignete Atemschutzgeräte können für die Personenrettung und im </a:t>
            </a:r>
            <a:r>
              <a:rPr lang="de-DE" sz="1300" dirty="0" err="1">
                <a:solidFill>
                  <a:schemeClr val="bg2"/>
                </a:solidFill>
                <a:latin typeface="Fließtext"/>
              </a:rPr>
              <a:t>Havariefall</a:t>
            </a:r>
            <a:r>
              <a:rPr lang="de-DE" sz="1300" dirty="0">
                <a:solidFill>
                  <a:schemeClr val="bg2"/>
                </a:solidFill>
                <a:latin typeface="Fließtext"/>
              </a:rPr>
              <a:t> notwendig sein, wenn Gefahrstoffe in gefährlicher Konzentration auftreten können.</a:t>
            </a:r>
          </a:p>
          <a:p>
            <a:pPr marL="179388" indent="-179388">
              <a:buFont typeface="Arial" panose="020B0604020202020204" pitchFamily="34" charset="0"/>
              <a:buChar char="•"/>
            </a:pPr>
            <a:r>
              <a:rPr lang="de-DE" sz="1300" dirty="0">
                <a:solidFill>
                  <a:schemeClr val="bg2"/>
                </a:solidFill>
                <a:latin typeface="Fließtext"/>
              </a:rPr>
              <a:t>Eine arbeitsmedizinische Untersuchung klärt ab, ob Sie ein Atemschutzgerät tragen können. </a:t>
            </a:r>
          </a:p>
          <a:p>
            <a:pPr marL="179388" indent="-179388">
              <a:buFont typeface="Arial" panose="020B0604020202020204" pitchFamily="34" charset="0"/>
              <a:buChar char="•"/>
            </a:pPr>
            <a:r>
              <a:rPr lang="de-DE" sz="1300" dirty="0">
                <a:solidFill>
                  <a:schemeClr val="bg2"/>
                </a:solidFill>
                <a:latin typeface="Fließtext"/>
              </a:rPr>
              <a:t>Eine Unterweisung für den sicheren Einsatz von Atemschutzgeräten ist </a:t>
            </a:r>
            <a:r>
              <a:rPr lang="de-DE" sz="1300" dirty="0" smtClean="0">
                <a:solidFill>
                  <a:schemeClr val="bg2"/>
                </a:solidFill>
                <a:latin typeface="Fließtext"/>
              </a:rPr>
              <a:t>vorgeschrieben</a:t>
            </a:r>
            <a:endParaRPr lang="de-DE" sz="1300" dirty="0">
              <a:solidFill>
                <a:schemeClr val="bg2"/>
              </a:solidFill>
              <a:latin typeface="Fließtext"/>
            </a:endParaRPr>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448279"/>
            <a:ext cx="1733550" cy="647700"/>
          </a:xfrm>
          <a:prstGeom prst="rect">
            <a:avLst/>
          </a:prstGeom>
        </p:spPr>
      </p:pic>
      <p:sp>
        <p:nvSpPr>
          <p:cNvPr id="4" name="Titel 3"/>
          <p:cNvSpPr>
            <a:spLocks noGrp="1"/>
          </p:cNvSpPr>
          <p:nvPr>
            <p:ph type="title"/>
          </p:nvPr>
        </p:nvSpPr>
        <p:spPr/>
        <p:txBody>
          <a:bodyPr>
            <a:noAutofit/>
          </a:bodyPr>
          <a:lstStyle/>
          <a:p>
            <a:r>
              <a:rPr lang="de-DE" dirty="0" smtClean="0"/>
              <a:t>Atemschutz im Labor</a:t>
            </a:r>
            <a:endParaRPr lang="de-DE" dirty="0"/>
          </a:p>
        </p:txBody>
      </p:sp>
    </p:spTree>
    <p:extLst>
      <p:ext uri="{BB962C8B-B14F-4D97-AF65-F5344CB8AC3E}">
        <p14:creationId xmlns:p14="http://schemas.microsoft.com/office/powerpoint/2010/main" val="1108653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29</a:t>
            </a:fld>
            <a:endParaRPr lang="de-DE"/>
          </a:p>
        </p:txBody>
      </p:sp>
      <p:sp>
        <p:nvSpPr>
          <p:cNvPr id="7" name="Textfeld 6"/>
          <p:cNvSpPr txBox="1"/>
          <p:nvPr/>
        </p:nvSpPr>
        <p:spPr>
          <a:xfrm>
            <a:off x="539552" y="1772816"/>
            <a:ext cx="7488832" cy="984885"/>
          </a:xfrm>
          <a:prstGeom prst="rect">
            <a:avLst/>
          </a:prstGeom>
          <a:noFill/>
        </p:spPr>
        <p:txBody>
          <a:bodyPr wrap="square" rtlCol="0">
            <a:spAutoFit/>
          </a:bodyPr>
          <a:lstStyle/>
          <a:p>
            <a:pPr>
              <a:spcBef>
                <a:spcPts val="1200"/>
              </a:spcBef>
            </a:pPr>
            <a:r>
              <a:rPr lang="de-DE" sz="1600" b="1" dirty="0">
                <a:solidFill>
                  <a:schemeClr val="bg2"/>
                </a:solidFill>
                <a:latin typeface="Fließtext"/>
              </a:rPr>
              <a:t>Hier kommen noch einmal die Labormitarbeiter zu Wort.</a:t>
            </a:r>
          </a:p>
          <a:p>
            <a:pPr>
              <a:spcBef>
                <a:spcPts val="1200"/>
              </a:spcBef>
            </a:pPr>
            <a:r>
              <a:rPr lang="de-DE" sz="1600" dirty="0">
                <a:solidFill>
                  <a:schemeClr val="bg2"/>
                </a:solidFill>
                <a:latin typeface="Fließtext"/>
              </a:rPr>
              <a:t>Hören Sie, was sie aus der Unfallsituation gelernt haben</a:t>
            </a:r>
            <a:r>
              <a:rPr lang="de-DE" sz="1600" dirty="0" smtClean="0">
                <a:solidFill>
                  <a:schemeClr val="bg2"/>
                </a:solidFill>
                <a:latin typeface="Fließtext"/>
              </a:rPr>
              <a:t>. </a:t>
            </a:r>
            <a:endParaRPr lang="de-DE" sz="1600" dirty="0">
              <a:solidFill>
                <a:schemeClr val="bg2"/>
              </a:solidFill>
              <a:latin typeface="Fließtext"/>
            </a:endParaRPr>
          </a:p>
          <a:p>
            <a:endParaRPr lang="de-DE" sz="1600" dirty="0">
              <a:solidFill>
                <a:schemeClr val="bg2"/>
              </a:solidFill>
              <a:latin typeface="Fließtext"/>
            </a:endParaRPr>
          </a:p>
        </p:txBody>
      </p:sp>
      <p:pic>
        <p:nvPicPr>
          <p:cNvPr id="4" name="Statement Winterkor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9478" y="3717032"/>
            <a:ext cx="3048426" cy="1714740"/>
          </a:xfrm>
          <a:prstGeom prst="rect">
            <a:avLst/>
          </a:prstGeom>
        </p:spPr>
      </p:pic>
      <p:pic>
        <p:nvPicPr>
          <p:cNvPr id="5" name="Statement Kramer.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03894" y="3712772"/>
            <a:ext cx="3048426" cy="1714740"/>
          </a:xfrm>
          <a:prstGeom prst="rect">
            <a:avLst/>
          </a:prstGeom>
        </p:spPr>
      </p:pic>
      <p:sp>
        <p:nvSpPr>
          <p:cNvPr id="8" name="Titel 7"/>
          <p:cNvSpPr>
            <a:spLocks noGrp="1"/>
          </p:cNvSpPr>
          <p:nvPr>
            <p:ph type="title"/>
          </p:nvPr>
        </p:nvSpPr>
        <p:spPr/>
        <p:txBody>
          <a:bodyPr>
            <a:noAutofit/>
          </a:bodyPr>
          <a:lstStyle/>
          <a:p>
            <a:r>
              <a:rPr lang="de-DE" dirty="0" smtClean="0"/>
              <a:t>Das sagen die Mitarbeiter</a:t>
            </a:r>
            <a:endParaRPr lang="de-DE" dirty="0"/>
          </a:p>
        </p:txBody>
      </p:sp>
    </p:spTree>
    <p:extLst>
      <p:ext uri="{BB962C8B-B14F-4D97-AF65-F5344CB8AC3E}">
        <p14:creationId xmlns:p14="http://schemas.microsoft.com/office/powerpoint/2010/main" val="191965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a:t>
            </a:fld>
            <a:endParaRPr lang="de-DE"/>
          </a:p>
        </p:txBody>
      </p:sp>
      <p:pic>
        <p:nvPicPr>
          <p:cNvPr id="8" name="Picture 2" descr="Z:\INTERNET\htdocs\projekte\sail_3_1\unterweisungshilfen\psa\bilder\willkomm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161" y="1826721"/>
            <a:ext cx="3000375" cy="4562476"/>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5"/>
          <p:cNvSpPr txBox="1">
            <a:spLocks/>
          </p:cNvSpPr>
          <p:nvPr/>
        </p:nvSpPr>
        <p:spPr>
          <a:xfrm>
            <a:off x="539552" y="1844824"/>
            <a:ext cx="4824536" cy="4032448"/>
          </a:xfrm>
          <a:prstGeom prst="roundRect">
            <a:avLst>
              <a:gd name="adj" fmla="val 3541"/>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lIns="180000" tIns="36000" rIns="180000" bIns="180000">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endParaRPr lang="de-DE" dirty="0" smtClean="0"/>
          </a:p>
          <a:p>
            <a:pPr>
              <a:buFont typeface="Arial" panose="020B0604020202020204" pitchFamily="34" charset="0"/>
              <a:buChar char="•"/>
            </a:pPr>
            <a:endParaRPr lang="de-DE" dirty="0" smtClean="0"/>
          </a:p>
          <a:p>
            <a:pPr>
              <a:buFont typeface="Arial" panose="020B0604020202020204" pitchFamily="34" charset="0"/>
              <a:buChar char="•"/>
            </a:pPr>
            <a:endParaRPr lang="de-DE" dirty="0" smtClean="0"/>
          </a:p>
          <a:p>
            <a:pPr marL="182563" indent="-182563">
              <a:buFont typeface="Arial" panose="020B0604020202020204" pitchFamily="34" charset="0"/>
              <a:buChar char="•"/>
            </a:pPr>
            <a:r>
              <a:rPr lang="de-DE" sz="1600" b="1" dirty="0" smtClean="0"/>
              <a:t>P</a:t>
            </a:r>
            <a:r>
              <a:rPr lang="de-DE" sz="1600" dirty="0" smtClean="0"/>
              <a:t>ersönliche </a:t>
            </a:r>
            <a:r>
              <a:rPr lang="de-DE" sz="1600" b="1" dirty="0"/>
              <a:t>S</a:t>
            </a:r>
            <a:r>
              <a:rPr lang="de-DE" sz="1600" dirty="0"/>
              <a:t>chutz-</a:t>
            </a:r>
            <a:r>
              <a:rPr lang="de-DE" sz="1600" b="1" dirty="0"/>
              <a:t>A</a:t>
            </a:r>
            <a:r>
              <a:rPr lang="de-DE" sz="1600" dirty="0"/>
              <a:t>usrüstung wird abgekürzt mit PSA</a:t>
            </a:r>
          </a:p>
          <a:p>
            <a:pPr marL="182563" indent="-182563">
              <a:buFont typeface="Arial" panose="020B0604020202020204" pitchFamily="34" charset="0"/>
              <a:buChar char="•"/>
            </a:pPr>
            <a:r>
              <a:rPr lang="de-DE" sz="1600" dirty="0"/>
              <a:t>Erst die Arbeitskleidung als Grundausstattung in Kombination mit einer zusätzlichen PSA bietet eine wirksame Schutzfunktion.</a:t>
            </a:r>
          </a:p>
          <a:p>
            <a:pPr marL="182563" indent="-182563">
              <a:buFont typeface="Arial" panose="020B0604020202020204" pitchFamily="34" charset="0"/>
              <a:buChar char="•"/>
            </a:pPr>
            <a:r>
              <a:rPr lang="de-DE" sz="1600" dirty="0"/>
              <a:t>Zusätzliche persönliche Schutzausrüstungen können bei bestimmten Tätigkeiten vorgeschrieben sein. </a:t>
            </a:r>
          </a:p>
          <a:p>
            <a:pPr marL="182563" indent="-182563">
              <a:buFont typeface="Arial" panose="020B0604020202020204" pitchFamily="34" charset="0"/>
              <a:buChar char="•"/>
            </a:pPr>
            <a:r>
              <a:rPr lang="de-DE" sz="1600" dirty="0"/>
              <a:t>Die Bearbeitungszeit des Themas PSA im chemischen Labor beträgt ca. 10 Minuten</a:t>
            </a:r>
            <a:r>
              <a:rPr lang="de-DE" sz="1600" dirty="0" smtClean="0"/>
              <a:t>.</a:t>
            </a:r>
            <a:endParaRPr lang="de-DE" sz="1600"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989212"/>
            <a:ext cx="1733550" cy="647700"/>
          </a:xfrm>
          <a:prstGeom prst="rect">
            <a:avLst/>
          </a:prstGeom>
        </p:spPr>
      </p:pic>
      <p:sp>
        <p:nvSpPr>
          <p:cNvPr id="4" name="Titel 3"/>
          <p:cNvSpPr>
            <a:spLocks noGrp="1"/>
          </p:cNvSpPr>
          <p:nvPr>
            <p:ph type="title"/>
          </p:nvPr>
        </p:nvSpPr>
        <p:spPr/>
        <p:txBody>
          <a:bodyPr>
            <a:noAutofit/>
          </a:bodyPr>
          <a:lstStyle/>
          <a:p>
            <a:r>
              <a:rPr lang="de-DE" dirty="0" smtClean="0"/>
              <a:t>Herzlich willkommen!</a:t>
            </a:r>
            <a:endParaRPr lang="de-DE" dirty="0"/>
          </a:p>
        </p:txBody>
      </p:sp>
    </p:spTree>
    <p:extLst>
      <p:ext uri="{BB962C8B-B14F-4D97-AF65-F5344CB8AC3E}">
        <p14:creationId xmlns:p14="http://schemas.microsoft.com/office/powerpoint/2010/main" val="3444155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30</a:t>
            </a:fld>
            <a:endParaRPr lang="de-DE"/>
          </a:p>
        </p:txBody>
      </p:sp>
      <p:sp>
        <p:nvSpPr>
          <p:cNvPr id="7" name="Textfeld 6"/>
          <p:cNvSpPr txBox="1"/>
          <p:nvPr/>
        </p:nvSpPr>
        <p:spPr>
          <a:xfrm>
            <a:off x="539552" y="1772817"/>
            <a:ext cx="8496944" cy="307777"/>
          </a:xfrm>
          <a:prstGeom prst="rect">
            <a:avLst/>
          </a:prstGeom>
          <a:noFill/>
        </p:spPr>
        <p:txBody>
          <a:bodyPr wrap="square" rtlCol="0">
            <a:spAutoFit/>
          </a:bodyPr>
          <a:lstStyle/>
          <a:p>
            <a:pPr>
              <a:spcBef>
                <a:spcPts val="1200"/>
              </a:spcBef>
            </a:pPr>
            <a:r>
              <a:rPr lang="de-DE" sz="1400" b="1" dirty="0" smtClean="0">
                <a:solidFill>
                  <a:schemeClr val="bg2"/>
                </a:solidFill>
                <a:latin typeface="Fließtext"/>
              </a:rPr>
              <a:t>Wie </a:t>
            </a:r>
            <a:r>
              <a:rPr lang="de-DE" sz="1400" b="1" dirty="0">
                <a:solidFill>
                  <a:schemeClr val="bg2"/>
                </a:solidFill>
                <a:latin typeface="Fließtext"/>
              </a:rPr>
              <a:t>sieht es an in Sachen PSA in Ihrem Arbeitsbereich aus</a:t>
            </a:r>
            <a:r>
              <a:rPr lang="de-DE" sz="1400" b="1" dirty="0" smtClean="0">
                <a:solidFill>
                  <a:schemeClr val="bg2"/>
                </a:solidFill>
                <a:latin typeface="Fließtext"/>
              </a:rPr>
              <a:t>? </a:t>
            </a:r>
            <a:r>
              <a:rPr lang="de-DE" sz="1400" dirty="0">
                <a:solidFill>
                  <a:schemeClr val="bg2"/>
                </a:solidFill>
                <a:latin typeface="Fließtext"/>
              </a:rPr>
              <a:t>Schätzen Sie Ihre Situation ein</a:t>
            </a:r>
            <a:r>
              <a:rPr lang="de-DE" sz="1400" dirty="0" smtClean="0">
                <a:solidFill>
                  <a:schemeClr val="bg2"/>
                </a:solidFill>
                <a:latin typeface="Fließtext"/>
              </a:rPr>
              <a:t>.</a:t>
            </a:r>
            <a:endParaRPr lang="de-DE" sz="1400" dirty="0">
              <a:solidFill>
                <a:schemeClr val="bg2"/>
              </a:solidFill>
              <a:latin typeface="Fließtext"/>
            </a:endParaRPr>
          </a:p>
        </p:txBody>
      </p:sp>
      <p:sp>
        <p:nvSpPr>
          <p:cNvPr id="8" name="Rechteck 7"/>
          <p:cNvSpPr/>
          <p:nvPr/>
        </p:nvSpPr>
        <p:spPr>
          <a:xfrm>
            <a:off x="632554" y="2276872"/>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633600" y="2708920"/>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633600" y="3573016"/>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633600" y="3140968"/>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633600" y="4005063"/>
            <a:ext cx="8280920" cy="5754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633600" y="4653136"/>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633600" y="5085184"/>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633600" y="5517232"/>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691952" y="2329135"/>
            <a:ext cx="7488832" cy="307777"/>
          </a:xfrm>
          <a:prstGeom prst="rect">
            <a:avLst/>
          </a:prstGeom>
          <a:noFill/>
        </p:spPr>
        <p:txBody>
          <a:bodyPr wrap="square" rtlCol="0">
            <a:spAutoFit/>
          </a:bodyPr>
          <a:lstStyle/>
          <a:p>
            <a:pPr>
              <a:spcBef>
                <a:spcPts val="1200"/>
              </a:spcBef>
            </a:pPr>
            <a:r>
              <a:rPr lang="de-DE" sz="1400" dirty="0">
                <a:latin typeface="Fließtext"/>
              </a:rPr>
              <a:t>Ist die PSA bei Ihnen im Labor vorhanden und wird bei Bedarf genutzt?</a:t>
            </a:r>
          </a:p>
        </p:txBody>
      </p:sp>
      <p:sp>
        <p:nvSpPr>
          <p:cNvPr id="20" name="Textfeld 19"/>
          <p:cNvSpPr txBox="1"/>
          <p:nvPr/>
        </p:nvSpPr>
        <p:spPr>
          <a:xfrm>
            <a:off x="683568" y="2761183"/>
            <a:ext cx="7488832" cy="307777"/>
          </a:xfrm>
          <a:prstGeom prst="rect">
            <a:avLst/>
          </a:prstGeom>
          <a:noFill/>
        </p:spPr>
        <p:txBody>
          <a:bodyPr wrap="square" rtlCol="0">
            <a:spAutoFit/>
          </a:bodyPr>
          <a:lstStyle/>
          <a:p>
            <a:pPr>
              <a:spcBef>
                <a:spcPts val="1200"/>
              </a:spcBef>
            </a:pPr>
            <a:r>
              <a:rPr lang="de-DE" sz="1400" dirty="0">
                <a:latin typeface="Fließtext"/>
              </a:rPr>
              <a:t>Betreten Sie das Labor immer mit der geforderten PSA?</a:t>
            </a:r>
          </a:p>
        </p:txBody>
      </p:sp>
      <p:sp>
        <p:nvSpPr>
          <p:cNvPr id="21" name="Textfeld 20"/>
          <p:cNvSpPr txBox="1"/>
          <p:nvPr/>
        </p:nvSpPr>
        <p:spPr>
          <a:xfrm>
            <a:off x="683568" y="3193231"/>
            <a:ext cx="7488832" cy="307777"/>
          </a:xfrm>
          <a:prstGeom prst="rect">
            <a:avLst/>
          </a:prstGeom>
          <a:noFill/>
        </p:spPr>
        <p:txBody>
          <a:bodyPr wrap="square" rtlCol="0">
            <a:spAutoFit/>
          </a:bodyPr>
          <a:lstStyle/>
          <a:p>
            <a:pPr>
              <a:spcBef>
                <a:spcPts val="1200"/>
              </a:spcBef>
            </a:pPr>
            <a:r>
              <a:rPr lang="de-DE" sz="1400" dirty="0">
                <a:latin typeface="Fließtext"/>
              </a:rPr>
              <a:t>Wissen Sie, ob Sie bei allen Tätigkeiten mit Gefahrstoffen die richtigen Handschuhe tragen? </a:t>
            </a:r>
          </a:p>
        </p:txBody>
      </p:sp>
      <p:sp>
        <p:nvSpPr>
          <p:cNvPr id="22" name="Textfeld 21"/>
          <p:cNvSpPr txBox="1"/>
          <p:nvPr/>
        </p:nvSpPr>
        <p:spPr>
          <a:xfrm>
            <a:off x="683568" y="3625279"/>
            <a:ext cx="7488832" cy="307777"/>
          </a:xfrm>
          <a:prstGeom prst="rect">
            <a:avLst/>
          </a:prstGeom>
          <a:noFill/>
        </p:spPr>
        <p:txBody>
          <a:bodyPr wrap="square" rtlCol="0">
            <a:spAutoFit/>
          </a:bodyPr>
          <a:lstStyle/>
          <a:p>
            <a:pPr>
              <a:spcBef>
                <a:spcPts val="1200"/>
              </a:spcBef>
            </a:pPr>
            <a:r>
              <a:rPr lang="de-DE" sz="1400" dirty="0">
                <a:latin typeface="Fließtext"/>
              </a:rPr>
              <a:t>Können Sie Ihre Einmalhandschuhe richtig ausziehen?</a:t>
            </a:r>
          </a:p>
        </p:txBody>
      </p:sp>
      <p:sp>
        <p:nvSpPr>
          <p:cNvPr id="23" name="Textfeld 22"/>
          <p:cNvSpPr txBox="1"/>
          <p:nvPr/>
        </p:nvSpPr>
        <p:spPr>
          <a:xfrm>
            <a:off x="683568" y="4057327"/>
            <a:ext cx="8027294" cy="523220"/>
          </a:xfrm>
          <a:prstGeom prst="rect">
            <a:avLst/>
          </a:prstGeom>
          <a:noFill/>
        </p:spPr>
        <p:txBody>
          <a:bodyPr wrap="square" rtlCol="0">
            <a:spAutoFit/>
          </a:bodyPr>
          <a:lstStyle/>
          <a:p>
            <a:pPr>
              <a:spcBef>
                <a:spcPts val="1200"/>
              </a:spcBef>
            </a:pPr>
            <a:r>
              <a:rPr lang="de-DE" sz="1400" dirty="0">
                <a:latin typeface="Fließtext"/>
              </a:rPr>
              <a:t>Achten Sie bei Ihrer täglichen Arbeit darauf, mit kontaminierten Handschuhen beispielsweise weder Türklinken noch das Telefon zu berühren?</a:t>
            </a:r>
          </a:p>
        </p:txBody>
      </p:sp>
      <p:sp>
        <p:nvSpPr>
          <p:cNvPr id="24" name="Textfeld 23"/>
          <p:cNvSpPr txBox="1"/>
          <p:nvPr/>
        </p:nvSpPr>
        <p:spPr>
          <a:xfrm>
            <a:off x="683568" y="4705399"/>
            <a:ext cx="7488832" cy="307777"/>
          </a:xfrm>
          <a:prstGeom prst="rect">
            <a:avLst/>
          </a:prstGeom>
          <a:noFill/>
        </p:spPr>
        <p:txBody>
          <a:bodyPr wrap="square" rtlCol="0">
            <a:spAutoFit/>
          </a:bodyPr>
          <a:lstStyle/>
          <a:p>
            <a:pPr>
              <a:spcBef>
                <a:spcPts val="1200"/>
              </a:spcBef>
            </a:pPr>
            <a:r>
              <a:rPr lang="de-DE" sz="1400" dirty="0">
                <a:latin typeface="Fließtext"/>
              </a:rPr>
              <a:t>Wechseln Sie Ihren Laborkittel, wenn er Verfärbungen oder Löcher hat?</a:t>
            </a:r>
            <a:r>
              <a:rPr lang="de-DE" sz="1400" dirty="0">
                <a:solidFill>
                  <a:schemeClr val="bg2"/>
                </a:solidFill>
                <a:latin typeface="Fließtext"/>
              </a:rPr>
              <a:t>   </a:t>
            </a:r>
          </a:p>
        </p:txBody>
      </p:sp>
      <p:sp>
        <p:nvSpPr>
          <p:cNvPr id="25" name="Textfeld 24"/>
          <p:cNvSpPr txBox="1"/>
          <p:nvPr/>
        </p:nvSpPr>
        <p:spPr>
          <a:xfrm>
            <a:off x="683568" y="5137447"/>
            <a:ext cx="7488832" cy="307777"/>
          </a:xfrm>
          <a:prstGeom prst="rect">
            <a:avLst/>
          </a:prstGeom>
          <a:noFill/>
        </p:spPr>
        <p:txBody>
          <a:bodyPr wrap="square" rtlCol="0">
            <a:spAutoFit/>
          </a:bodyPr>
          <a:lstStyle/>
          <a:p>
            <a:pPr>
              <a:spcBef>
                <a:spcPts val="1200"/>
              </a:spcBef>
            </a:pPr>
            <a:r>
              <a:rPr lang="de-DE" sz="1400" dirty="0">
                <a:latin typeface="Fließtext"/>
              </a:rPr>
              <a:t>Gibt es in Ihrem Labor einen Hautschutzplan? Kennen Sie den Inhalt?</a:t>
            </a:r>
          </a:p>
        </p:txBody>
      </p:sp>
      <p:sp>
        <p:nvSpPr>
          <p:cNvPr id="26" name="Textfeld 25"/>
          <p:cNvSpPr txBox="1"/>
          <p:nvPr/>
        </p:nvSpPr>
        <p:spPr>
          <a:xfrm>
            <a:off x="683568" y="5569495"/>
            <a:ext cx="7488832" cy="307777"/>
          </a:xfrm>
          <a:prstGeom prst="rect">
            <a:avLst/>
          </a:prstGeom>
          <a:noFill/>
        </p:spPr>
        <p:txBody>
          <a:bodyPr wrap="square" rtlCol="0">
            <a:spAutoFit/>
          </a:bodyPr>
          <a:lstStyle/>
          <a:p>
            <a:pPr>
              <a:spcBef>
                <a:spcPts val="1200"/>
              </a:spcBef>
            </a:pPr>
            <a:r>
              <a:rPr lang="de-DE" sz="1400" dirty="0">
                <a:latin typeface="Fließtext"/>
              </a:rPr>
              <a:t>Reinigen und pflegen Sie Ihre Haut gründlich und sorgfältig?</a:t>
            </a:r>
          </a:p>
        </p:txBody>
      </p:sp>
      <p:sp>
        <p:nvSpPr>
          <p:cNvPr id="30" name="Rechteck 29"/>
          <p:cNvSpPr/>
          <p:nvPr/>
        </p:nvSpPr>
        <p:spPr>
          <a:xfrm>
            <a:off x="633600" y="5949280"/>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683568" y="6001543"/>
            <a:ext cx="7488832" cy="307777"/>
          </a:xfrm>
          <a:prstGeom prst="rect">
            <a:avLst/>
          </a:prstGeom>
          <a:noFill/>
        </p:spPr>
        <p:txBody>
          <a:bodyPr wrap="square" rtlCol="0">
            <a:spAutoFit/>
          </a:bodyPr>
          <a:lstStyle/>
          <a:p>
            <a:pPr>
              <a:spcBef>
                <a:spcPts val="1200"/>
              </a:spcBef>
            </a:pPr>
            <a:r>
              <a:rPr lang="de-DE" sz="1400" dirty="0">
                <a:latin typeface="Fließtext"/>
              </a:rPr>
              <a:t>Bewahren Sie Ihren Laborkittel getrennt von der Alltagskleidung auf?</a:t>
            </a:r>
          </a:p>
        </p:txBody>
      </p:sp>
      <p:sp>
        <p:nvSpPr>
          <p:cNvPr id="4" name="Titel 3"/>
          <p:cNvSpPr>
            <a:spLocks noGrp="1"/>
          </p:cNvSpPr>
          <p:nvPr>
            <p:ph type="title"/>
          </p:nvPr>
        </p:nvSpPr>
        <p:spPr/>
        <p:txBody>
          <a:bodyPr>
            <a:noAutofit/>
          </a:bodyPr>
          <a:lstStyle/>
          <a:p>
            <a:r>
              <a:rPr lang="de-DE" dirty="0" smtClean="0"/>
              <a:t>Selbsteinschätzung</a:t>
            </a:r>
            <a:endParaRPr lang="de-DE" dirty="0"/>
          </a:p>
        </p:txBody>
      </p:sp>
    </p:spTree>
    <p:extLst>
      <p:ext uri="{BB962C8B-B14F-4D97-AF65-F5344CB8AC3E}">
        <p14:creationId xmlns:p14="http://schemas.microsoft.com/office/powerpoint/2010/main" val="3567599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31</a:t>
            </a:fld>
            <a:endParaRPr lang="de-DE"/>
          </a:p>
        </p:txBody>
      </p:sp>
      <p:sp>
        <p:nvSpPr>
          <p:cNvPr id="7" name="Inhaltsplatzhalter 5"/>
          <p:cNvSpPr txBox="1">
            <a:spLocks/>
          </p:cNvSpPr>
          <p:nvPr/>
        </p:nvSpPr>
        <p:spPr>
          <a:xfrm>
            <a:off x="554038" y="1796806"/>
            <a:ext cx="5256584" cy="2568298"/>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a:t>Persönliche Schutzmaßnahmen</a:t>
            </a:r>
          </a:p>
          <a:p>
            <a:r>
              <a:rPr lang="de-DE" sz="1600" b="1" dirty="0" smtClean="0">
                <a:latin typeface="Unterüberschrift"/>
              </a:rPr>
              <a:t>Ein wesentlicher Beitrag für Ihre Gesundheit!</a:t>
            </a:r>
          </a:p>
          <a:p>
            <a:pPr marL="0">
              <a:spcBef>
                <a:spcPts val="1200"/>
              </a:spcBef>
            </a:pPr>
            <a:r>
              <a:rPr lang="de-DE" sz="1600" dirty="0" smtClean="0"/>
              <a:t>Bei </a:t>
            </a:r>
            <a:r>
              <a:rPr lang="de-DE" sz="1600" dirty="0"/>
              <a:t>Fragen wenden Sie sich am Besten an Ihre Fachkraft für Arbeitssicherheit oder Ihren Vorgesetzten.</a:t>
            </a:r>
          </a:p>
          <a:p>
            <a:pPr marL="0">
              <a:spcBef>
                <a:spcPts val="1200"/>
              </a:spcBef>
            </a:pPr>
            <a:r>
              <a:rPr lang="de-DE" sz="1600" dirty="0"/>
              <a:t>Auch die BG </a:t>
            </a:r>
            <a:r>
              <a:rPr lang="de-DE" sz="1600" dirty="0" smtClean="0"/>
              <a:t>RCI hilft </a:t>
            </a:r>
            <a:r>
              <a:rPr lang="de-DE" sz="1600" dirty="0"/>
              <a:t>Ihnen gerne weiter</a:t>
            </a:r>
            <a:r>
              <a:rPr lang="de-DE" sz="1600" dirty="0" smtClean="0"/>
              <a:t>.</a:t>
            </a:r>
          </a:p>
          <a:p>
            <a:pPr marL="0">
              <a:spcBef>
                <a:spcPts val="1200"/>
              </a:spcBef>
            </a:pPr>
            <a:r>
              <a:rPr lang="de-DE" sz="1600" b="1" dirty="0">
                <a:solidFill>
                  <a:srgbClr val="0095DB"/>
                </a:solidFill>
              </a:rPr>
              <a:t>Viel Erfolg!</a:t>
            </a:r>
          </a:p>
          <a:p>
            <a:pPr marL="0"/>
            <a:endParaRPr lang="de-DE" sz="1600" dirty="0"/>
          </a:p>
          <a:p>
            <a:pPr marL="0">
              <a:spcBef>
                <a:spcPts val="1200"/>
              </a:spcBef>
            </a:pPr>
            <a:endParaRPr lang="de-DE" sz="1600" dirty="0"/>
          </a:p>
          <a:p>
            <a:pPr marL="0">
              <a:spcBef>
                <a:spcPts val="1200"/>
              </a:spcBef>
            </a:pPr>
            <a:endParaRPr lang="de-DE" sz="1600" dirty="0" smtClean="0"/>
          </a:p>
        </p:txBody>
      </p:sp>
      <p:pic>
        <p:nvPicPr>
          <p:cNvPr id="4098" name="Picture 2" descr="Z:\INTERNET\htdocs\projekte\sail_3_1\unterweisungshilfen\psa\bilder\jetzt_liegt_es_an_ihn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512000"/>
            <a:ext cx="3688457" cy="4897279"/>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Autofit/>
          </a:bodyPr>
          <a:lstStyle/>
          <a:p>
            <a:r>
              <a:rPr lang="de-DE" dirty="0" smtClean="0"/>
              <a:t>Jetzt sind Sie dran!</a:t>
            </a:r>
            <a:endParaRPr lang="de-DE" dirty="0"/>
          </a:p>
        </p:txBody>
      </p:sp>
    </p:spTree>
    <p:extLst>
      <p:ext uri="{BB962C8B-B14F-4D97-AF65-F5344CB8AC3E}">
        <p14:creationId xmlns:p14="http://schemas.microsoft.com/office/powerpoint/2010/main" val="1686674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4</a:t>
            </a:fld>
            <a:endParaRPr lang="de-DE"/>
          </a:p>
        </p:txBody>
      </p:sp>
      <p:sp>
        <p:nvSpPr>
          <p:cNvPr id="7" name="Textfeld 6"/>
          <p:cNvSpPr txBox="1"/>
          <p:nvPr/>
        </p:nvSpPr>
        <p:spPr>
          <a:xfrm>
            <a:off x="539552" y="1772816"/>
            <a:ext cx="7488832" cy="584775"/>
          </a:xfrm>
          <a:prstGeom prst="rect">
            <a:avLst/>
          </a:prstGeom>
          <a:noFill/>
        </p:spPr>
        <p:txBody>
          <a:bodyPr wrap="square" rtlCol="0">
            <a:spAutoFit/>
          </a:bodyPr>
          <a:lstStyle/>
          <a:p>
            <a:r>
              <a:rPr lang="de-DE" sz="1600" dirty="0" smtClean="0">
                <a:solidFill>
                  <a:schemeClr val="bg2"/>
                </a:solidFill>
                <a:latin typeface="Fließtext"/>
              </a:rPr>
              <a:t>Schauen </a:t>
            </a:r>
            <a:r>
              <a:rPr lang="de-DE" sz="1600" dirty="0">
                <a:solidFill>
                  <a:schemeClr val="bg2"/>
                </a:solidFill>
                <a:latin typeface="Fließtext"/>
              </a:rPr>
              <a:t>Sie sich an, was dem Laborleiter Herrn Kramer bei seiner Arbeit passiert ist und wie er in dieser Situation reagiert </a:t>
            </a:r>
            <a:r>
              <a:rPr lang="de-DE" sz="1600" dirty="0" smtClean="0">
                <a:solidFill>
                  <a:schemeClr val="bg2"/>
                </a:solidFill>
                <a:latin typeface="Fließtext"/>
              </a:rPr>
              <a:t>hat.</a:t>
            </a:r>
            <a:endParaRPr lang="de-DE" sz="1600" dirty="0">
              <a:solidFill>
                <a:schemeClr val="bg2"/>
              </a:solidFill>
              <a:latin typeface="Fließtext"/>
            </a:endParaRPr>
          </a:p>
        </p:txBody>
      </p:sp>
      <p:pic>
        <p:nvPicPr>
          <p:cNvPr id="4" name="BGRCI PS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6240" y="2592288"/>
            <a:ext cx="6096000" cy="3429000"/>
          </a:xfrm>
          <a:prstGeom prst="rect">
            <a:avLst/>
          </a:prstGeom>
        </p:spPr>
      </p:pic>
      <p:sp>
        <p:nvSpPr>
          <p:cNvPr id="5" name="Titel 4"/>
          <p:cNvSpPr>
            <a:spLocks noGrp="1"/>
          </p:cNvSpPr>
          <p:nvPr>
            <p:ph type="title"/>
          </p:nvPr>
        </p:nvSpPr>
        <p:spPr/>
        <p:txBody>
          <a:bodyPr>
            <a:noAutofit/>
          </a:bodyPr>
          <a:lstStyle/>
          <a:p>
            <a:r>
              <a:rPr lang="de-DE" dirty="0" smtClean="0"/>
              <a:t>Nie</a:t>
            </a:r>
            <a:r>
              <a:rPr lang="de-DE" baseline="0" dirty="0" smtClean="0"/>
              <a:t> ohne PSA ins Labor!</a:t>
            </a:r>
            <a:endParaRPr lang="de-DE" dirty="0"/>
          </a:p>
        </p:txBody>
      </p:sp>
    </p:spTree>
    <p:extLst>
      <p:ext uri="{BB962C8B-B14F-4D97-AF65-F5344CB8AC3E}">
        <p14:creationId xmlns:p14="http://schemas.microsoft.com/office/powerpoint/2010/main" val="152683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m.TM-ONLINE\Desktop\ppt Präsentation Unterweisungshilfen\labor_p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5352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5</a:t>
            </a:fld>
            <a:endParaRPr lang="de-DE"/>
          </a:p>
        </p:txBody>
      </p:sp>
      <p:sp>
        <p:nvSpPr>
          <p:cNvPr id="7" name="Textfeld 6"/>
          <p:cNvSpPr txBox="1"/>
          <p:nvPr/>
        </p:nvSpPr>
        <p:spPr>
          <a:xfrm>
            <a:off x="582399" y="1844824"/>
            <a:ext cx="3845585" cy="3626764"/>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08000" rIns="180000" bIns="180000" rtlCol="0">
            <a:spAutoFit/>
          </a:bodyPr>
          <a:lstStyle/>
          <a:p>
            <a:r>
              <a:rPr lang="de-DE" sz="1600" dirty="0" smtClean="0">
                <a:solidFill>
                  <a:schemeClr val="bg2"/>
                </a:solidFill>
                <a:latin typeface="Fließtext"/>
              </a:rPr>
              <a:t>Wie </a:t>
            </a:r>
            <a:r>
              <a:rPr lang="de-DE" sz="1600" dirty="0">
                <a:solidFill>
                  <a:schemeClr val="bg2"/>
                </a:solidFill>
                <a:latin typeface="Fließtext"/>
              </a:rPr>
              <a:t>Sie eben in der kurzen Filmsequenz sehen konnten, hat der Laborleiter ohne ausreichende PSA </a:t>
            </a:r>
            <a:r>
              <a:rPr lang="de-DE" sz="1600" dirty="0" smtClean="0">
                <a:solidFill>
                  <a:schemeClr val="bg2"/>
                </a:solidFill>
                <a:latin typeface="Fließtext"/>
              </a:rPr>
              <a:t/>
            </a:r>
            <a:br>
              <a:rPr lang="de-DE" sz="1600" dirty="0" smtClean="0">
                <a:solidFill>
                  <a:schemeClr val="bg2"/>
                </a:solidFill>
                <a:latin typeface="Fließtext"/>
              </a:rPr>
            </a:br>
            <a:r>
              <a:rPr lang="de-DE" sz="1600" dirty="0" smtClean="0">
                <a:solidFill>
                  <a:schemeClr val="bg2"/>
                </a:solidFill>
                <a:latin typeface="Fließtext"/>
              </a:rPr>
              <a:t>in </a:t>
            </a:r>
            <a:r>
              <a:rPr lang="de-DE" sz="1600" dirty="0">
                <a:solidFill>
                  <a:schemeClr val="bg2"/>
                </a:solidFill>
                <a:latin typeface="Fließtext"/>
              </a:rPr>
              <a:t>den Abzug gefasst und der Gefahrstoff konnte auf die ungeschützte Hand kommen. </a:t>
            </a:r>
            <a:endParaRPr lang="de-DE" sz="1600" dirty="0" smtClean="0">
              <a:solidFill>
                <a:schemeClr val="bg2"/>
              </a:solidFill>
              <a:latin typeface="Fließtext"/>
            </a:endParaRPr>
          </a:p>
          <a:p>
            <a:endParaRPr lang="de-DE" sz="1600" dirty="0">
              <a:solidFill>
                <a:schemeClr val="bg2"/>
              </a:solidFill>
              <a:latin typeface="Fließtext"/>
            </a:endParaRPr>
          </a:p>
          <a:p>
            <a:r>
              <a:rPr lang="de-DE" sz="1600" dirty="0">
                <a:solidFill>
                  <a:schemeClr val="bg2"/>
                </a:solidFill>
                <a:latin typeface="Fließtext"/>
              </a:rPr>
              <a:t>Damit das nicht passiert, ist eine Grundausstattung im Labor vorgeschrieben! </a:t>
            </a:r>
            <a:endParaRPr lang="de-DE" sz="1600" dirty="0" smtClean="0">
              <a:solidFill>
                <a:schemeClr val="bg2"/>
              </a:solidFill>
              <a:latin typeface="Fließtext"/>
            </a:endParaRPr>
          </a:p>
          <a:p>
            <a:endParaRPr lang="de-DE" sz="1600" dirty="0">
              <a:solidFill>
                <a:schemeClr val="bg2"/>
              </a:solidFill>
              <a:latin typeface="Fließtext"/>
            </a:endParaRPr>
          </a:p>
          <a:p>
            <a:r>
              <a:rPr lang="de-DE" sz="1600" dirty="0">
                <a:solidFill>
                  <a:schemeClr val="bg2"/>
                </a:solidFill>
                <a:latin typeface="Fließtext"/>
              </a:rPr>
              <a:t>Wissen Sie, was alles zur Grundausstattung gehört?</a:t>
            </a:r>
          </a:p>
        </p:txBody>
      </p:sp>
      <p:pic>
        <p:nvPicPr>
          <p:cNvPr id="3075" name="Picture 3" descr="Z:\INTERNET\htdocs\projekte\sail_3_1\unterweisungshilfen\psa\bilder\grundausstattung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000" y="2952000"/>
            <a:ext cx="4181475" cy="344805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noAutofit/>
          </a:bodyPr>
          <a:lstStyle/>
          <a:p>
            <a:r>
              <a:rPr lang="de-DE" dirty="0" smtClean="0"/>
              <a:t>Grundausstattung</a:t>
            </a:r>
            <a:endParaRPr lang="de-DE" dirty="0"/>
          </a:p>
        </p:txBody>
      </p:sp>
    </p:spTree>
    <p:extLst>
      <p:ext uri="{BB962C8B-B14F-4D97-AF65-F5344CB8AC3E}">
        <p14:creationId xmlns:p14="http://schemas.microsoft.com/office/powerpoint/2010/main" val="2799098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tm.TM-ONLINE\Desktop\ppt Präsentation Unterweisungshilfen\labor_p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5352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6</a:t>
            </a:fld>
            <a:endParaRPr lang="de-DE"/>
          </a:p>
        </p:txBody>
      </p:sp>
      <p:pic>
        <p:nvPicPr>
          <p:cNvPr id="8" name="Picture 3" descr="Z:\INTERNET\htdocs\projekte\sail_3_1\unterweisungshilfen\psa\bilder\grundausstattun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000" y="2952000"/>
            <a:ext cx="4181475" cy="3448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582399" y="1844825"/>
            <a:ext cx="4493657" cy="4165039"/>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pPr marL="179388" indent="-179388">
              <a:buFont typeface="Arial" panose="020B0604020202020204" pitchFamily="34" charset="0"/>
              <a:buChar char="•"/>
            </a:pPr>
            <a:r>
              <a:rPr lang="de-DE" sz="1600" dirty="0">
                <a:solidFill>
                  <a:schemeClr val="bg2"/>
                </a:solidFill>
                <a:latin typeface="Fließtext"/>
              </a:rPr>
              <a:t>Schützen Sie sich vor Gefahrstoffen durch geeignete Kleidung.</a:t>
            </a:r>
          </a:p>
          <a:p>
            <a:pPr marL="179388" indent="-179388">
              <a:buFont typeface="Arial" panose="020B0604020202020204" pitchFamily="34" charset="0"/>
              <a:buChar char="•"/>
            </a:pPr>
            <a:r>
              <a:rPr lang="de-DE" sz="1600" dirty="0">
                <a:solidFill>
                  <a:schemeClr val="bg2"/>
                </a:solidFill>
                <a:latin typeface="Fließtext"/>
              </a:rPr>
              <a:t>Zur Grundausstattung gehört ein Laborkittel.</a:t>
            </a:r>
          </a:p>
          <a:p>
            <a:pPr marL="179388" indent="-179388">
              <a:buFont typeface="Arial" panose="020B0604020202020204" pitchFamily="34" charset="0"/>
              <a:buChar char="•"/>
            </a:pPr>
            <a:r>
              <a:rPr lang="de-DE" sz="1600" dirty="0">
                <a:solidFill>
                  <a:schemeClr val="bg2"/>
                </a:solidFill>
                <a:latin typeface="Fließtext"/>
              </a:rPr>
              <a:t>Tragen Sie eine lange Hose und keinen Rock oder Shorts.</a:t>
            </a:r>
          </a:p>
          <a:p>
            <a:pPr marL="179388" indent="-179388">
              <a:buFont typeface="Arial" panose="020B0604020202020204" pitchFamily="34" charset="0"/>
              <a:buChar char="•"/>
            </a:pPr>
            <a:r>
              <a:rPr lang="de-DE" sz="1600" dirty="0">
                <a:solidFill>
                  <a:schemeClr val="bg2"/>
                </a:solidFill>
                <a:latin typeface="Fließtext"/>
              </a:rPr>
              <a:t>Dazu ziehen Sie feste, geschlossene, trittsichere Schuhe an.</a:t>
            </a:r>
          </a:p>
          <a:p>
            <a:pPr marL="179388" indent="-179388">
              <a:buFont typeface="Arial" panose="020B0604020202020204" pitchFamily="34" charset="0"/>
              <a:buChar char="•"/>
            </a:pPr>
            <a:r>
              <a:rPr lang="de-DE" sz="1600" dirty="0">
                <a:solidFill>
                  <a:schemeClr val="bg2"/>
                </a:solidFill>
                <a:latin typeface="Fließtext"/>
              </a:rPr>
              <a:t>Die </a:t>
            </a:r>
            <a:r>
              <a:rPr lang="de-DE" sz="1600" dirty="0" err="1">
                <a:solidFill>
                  <a:schemeClr val="bg2"/>
                </a:solidFill>
                <a:latin typeface="Fließtext"/>
              </a:rPr>
              <a:t>Gestellbrille</a:t>
            </a:r>
            <a:r>
              <a:rPr lang="de-DE" sz="1600" dirty="0">
                <a:solidFill>
                  <a:schemeClr val="bg2"/>
                </a:solidFill>
                <a:latin typeface="Fließtext"/>
              </a:rPr>
              <a:t> mit Seitenschutz ist immer aufzusetzen!</a:t>
            </a:r>
          </a:p>
          <a:p>
            <a:pPr marL="179388" indent="-179388">
              <a:buFont typeface="Arial" panose="020B0604020202020204" pitchFamily="34" charset="0"/>
              <a:buChar char="•"/>
            </a:pPr>
            <a:r>
              <a:rPr lang="de-DE" sz="1600" dirty="0">
                <a:solidFill>
                  <a:schemeClr val="bg2"/>
                </a:solidFill>
                <a:latin typeface="Fließtext"/>
              </a:rPr>
              <a:t>Die Schutzkleidung wird vom Arbeitgeber gestellt und muss getragen werden.</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2060848"/>
            <a:ext cx="1733550" cy="647700"/>
          </a:xfrm>
          <a:prstGeom prst="rect">
            <a:avLst/>
          </a:prstGeom>
        </p:spPr>
      </p:pic>
      <p:sp>
        <p:nvSpPr>
          <p:cNvPr id="4" name="Titel 3"/>
          <p:cNvSpPr>
            <a:spLocks noGrp="1"/>
          </p:cNvSpPr>
          <p:nvPr>
            <p:ph type="title"/>
          </p:nvPr>
        </p:nvSpPr>
        <p:spPr/>
        <p:txBody>
          <a:bodyPr>
            <a:noAutofit/>
          </a:bodyPr>
          <a:lstStyle/>
          <a:p>
            <a:r>
              <a:rPr lang="de-DE" dirty="0" smtClean="0"/>
              <a:t>Grundausstattung</a:t>
            </a:r>
            <a:endParaRPr lang="de-DE" dirty="0"/>
          </a:p>
        </p:txBody>
      </p:sp>
    </p:spTree>
    <p:extLst>
      <p:ext uri="{BB962C8B-B14F-4D97-AF65-F5344CB8AC3E}">
        <p14:creationId xmlns:p14="http://schemas.microsoft.com/office/powerpoint/2010/main" val="3522901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7</a:t>
            </a:fld>
            <a:endParaRPr lang="de-DE"/>
          </a:p>
        </p:txBody>
      </p:sp>
      <p:pic>
        <p:nvPicPr>
          <p:cNvPr id="4100" name="Picture 4" descr="C:\Users\tm.TM-ONLINE\Desktop\ppt Präsentation Unterweisungshilfen\kitt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00" y="1916832"/>
            <a:ext cx="8515350" cy="4276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2958663" y="3620049"/>
            <a:ext cx="3701569" cy="889071"/>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600" b="1" dirty="0" smtClean="0">
                <a:solidFill>
                  <a:schemeClr val="bg2"/>
                </a:solidFill>
                <a:latin typeface="Fließtext"/>
              </a:rPr>
              <a:t>Wissen </a:t>
            </a:r>
            <a:r>
              <a:rPr lang="de-DE" sz="1600" b="1" dirty="0">
                <a:solidFill>
                  <a:schemeClr val="bg2"/>
                </a:solidFill>
                <a:latin typeface="Fließtext"/>
              </a:rPr>
              <a:t>Sie, auf welche Dinge </a:t>
            </a:r>
            <a:r>
              <a:rPr lang="de-DE" sz="1600" b="1" dirty="0" smtClean="0">
                <a:solidFill>
                  <a:schemeClr val="bg2"/>
                </a:solidFill>
                <a:latin typeface="Fließtext"/>
              </a:rPr>
              <a:t/>
            </a:r>
            <a:br>
              <a:rPr lang="de-DE" sz="1600" b="1" dirty="0" smtClean="0">
                <a:solidFill>
                  <a:schemeClr val="bg2"/>
                </a:solidFill>
                <a:latin typeface="Fließtext"/>
              </a:rPr>
            </a:br>
            <a:r>
              <a:rPr lang="de-DE" sz="1600" b="1" dirty="0" smtClean="0">
                <a:solidFill>
                  <a:schemeClr val="bg2"/>
                </a:solidFill>
                <a:latin typeface="Fließtext"/>
              </a:rPr>
              <a:t>beim </a:t>
            </a:r>
            <a:r>
              <a:rPr lang="de-DE" sz="1600" b="1" dirty="0">
                <a:solidFill>
                  <a:schemeClr val="bg2"/>
                </a:solidFill>
                <a:latin typeface="Fließtext"/>
              </a:rPr>
              <a:t>Laborkittel zu achten sind?</a:t>
            </a:r>
          </a:p>
        </p:txBody>
      </p:sp>
      <p:sp>
        <p:nvSpPr>
          <p:cNvPr id="4" name="Titel 3"/>
          <p:cNvSpPr>
            <a:spLocks noGrp="1"/>
          </p:cNvSpPr>
          <p:nvPr>
            <p:ph type="title"/>
          </p:nvPr>
        </p:nvSpPr>
        <p:spPr/>
        <p:txBody>
          <a:bodyPr>
            <a:noAutofit/>
          </a:bodyPr>
          <a:lstStyle/>
          <a:p>
            <a:r>
              <a:rPr lang="de-DE" dirty="0" smtClean="0"/>
              <a:t>Laborkittel</a:t>
            </a:r>
            <a:endParaRPr lang="de-DE" dirty="0"/>
          </a:p>
        </p:txBody>
      </p:sp>
    </p:spTree>
    <p:extLst>
      <p:ext uri="{BB962C8B-B14F-4D97-AF65-F5344CB8AC3E}">
        <p14:creationId xmlns:p14="http://schemas.microsoft.com/office/powerpoint/2010/main" val="3265160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8</a:t>
            </a:fld>
            <a:endParaRPr lang="de-DE"/>
          </a:p>
        </p:txBody>
      </p:sp>
      <p:pic>
        <p:nvPicPr>
          <p:cNvPr id="6" name="Picture 4" descr="C:\Users\tm.TM-ONLINE\Desktop\ppt Präsentation Unterweisungshilfen\kitt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00" y="1916832"/>
            <a:ext cx="8515350" cy="427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280806" y="2088098"/>
            <a:ext cx="5099506" cy="400519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0" lvl="1">
              <a:spcBef>
                <a:spcPct val="20000"/>
              </a:spcBef>
            </a:pPr>
            <a:endParaRPr lang="de-DE" sz="1600" dirty="0">
              <a:solidFill>
                <a:schemeClr val="bg2"/>
              </a:solidFill>
              <a:latin typeface="Fließtext"/>
            </a:endParaRPr>
          </a:p>
          <a:p>
            <a:pPr marL="179388" indent="-179388">
              <a:buFont typeface="Arial" panose="020B0604020202020204" pitchFamily="34" charset="0"/>
              <a:buChar char="•"/>
            </a:pPr>
            <a:r>
              <a:rPr lang="de-DE" sz="1400" dirty="0" smtClean="0">
                <a:solidFill>
                  <a:schemeClr val="bg2"/>
                </a:solidFill>
                <a:latin typeface="Fließtext"/>
              </a:rPr>
              <a:t>Laborkittel </a:t>
            </a:r>
            <a:r>
              <a:rPr lang="de-DE" sz="1400" dirty="0">
                <a:solidFill>
                  <a:schemeClr val="bg2"/>
                </a:solidFill>
                <a:latin typeface="Fließtext"/>
              </a:rPr>
              <a:t>sind knielang mit eng anliegenden Ärmeln und Druckknöpfen. Sie werden immer geschlossen getragen.</a:t>
            </a:r>
          </a:p>
          <a:p>
            <a:pPr marL="179388" indent="-179388">
              <a:buFont typeface="Arial" panose="020B0604020202020204" pitchFamily="34" charset="0"/>
              <a:buChar char="•"/>
            </a:pPr>
            <a:r>
              <a:rPr lang="de-DE" sz="1400" dirty="0">
                <a:solidFill>
                  <a:schemeClr val="bg2"/>
                </a:solidFill>
                <a:latin typeface="Fließtext"/>
              </a:rPr>
              <a:t>Druckknöpfe erleichtern das schnelle Ausziehen im Notfall.</a:t>
            </a:r>
          </a:p>
          <a:p>
            <a:pPr marL="179388" indent="-179388">
              <a:buFont typeface="Arial" panose="020B0604020202020204" pitchFamily="34" charset="0"/>
              <a:buChar char="•"/>
            </a:pPr>
            <a:r>
              <a:rPr lang="de-DE" sz="1400" dirty="0">
                <a:solidFill>
                  <a:schemeClr val="bg2"/>
                </a:solidFill>
                <a:latin typeface="Fließtext"/>
              </a:rPr>
              <a:t>Laborkittel bestehen aus mindestens 35% Baumwollanteil im Material.</a:t>
            </a:r>
          </a:p>
          <a:p>
            <a:pPr marL="179388" indent="-179388">
              <a:buFont typeface="Arial" panose="020B0604020202020204" pitchFamily="34" charset="0"/>
              <a:buChar char="•"/>
            </a:pPr>
            <a:r>
              <a:rPr lang="de-DE" sz="1400" dirty="0">
                <a:solidFill>
                  <a:schemeClr val="bg2"/>
                </a:solidFill>
                <a:latin typeface="Fließtext"/>
              </a:rPr>
              <a:t>Verschmutzte Laborkittel werden schnellstmöglich ausgetauscht.</a:t>
            </a:r>
          </a:p>
          <a:p>
            <a:pPr marL="179388" indent="-179388">
              <a:buFont typeface="Arial" panose="020B0604020202020204" pitchFamily="34" charset="0"/>
              <a:buChar char="•"/>
            </a:pPr>
            <a:r>
              <a:rPr lang="de-DE" sz="1400" dirty="0">
                <a:solidFill>
                  <a:schemeClr val="bg2"/>
                </a:solidFill>
                <a:latin typeface="Fließtext"/>
              </a:rPr>
              <a:t>Laborkittel werden von der Straßenkleidung getrennt aufbewahrt</a:t>
            </a:r>
            <a:br>
              <a:rPr lang="de-DE" sz="1400" dirty="0">
                <a:solidFill>
                  <a:schemeClr val="bg2"/>
                </a:solidFill>
                <a:latin typeface="Fließtext"/>
              </a:rPr>
            </a:br>
            <a:r>
              <a:rPr lang="de-DE" sz="1400" dirty="0">
                <a:solidFill>
                  <a:schemeClr val="bg2"/>
                </a:solidFill>
                <a:latin typeface="Fließtext"/>
              </a:rPr>
              <a:t>(z.B. im Labor), um Verschleppung von kontaminiertem Material zu vermeiden.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1" y="2304122"/>
            <a:ext cx="1733550" cy="647700"/>
          </a:xfrm>
          <a:prstGeom prst="rect">
            <a:avLst/>
          </a:prstGeom>
        </p:spPr>
      </p:pic>
      <p:sp>
        <p:nvSpPr>
          <p:cNvPr id="4" name="Titel 3"/>
          <p:cNvSpPr>
            <a:spLocks noGrp="1"/>
          </p:cNvSpPr>
          <p:nvPr>
            <p:ph type="title"/>
          </p:nvPr>
        </p:nvSpPr>
        <p:spPr/>
        <p:txBody>
          <a:bodyPr>
            <a:noAutofit/>
          </a:bodyPr>
          <a:lstStyle/>
          <a:p>
            <a:r>
              <a:rPr lang="de-DE" dirty="0" smtClean="0"/>
              <a:t>Laborkittel</a:t>
            </a:r>
            <a:endParaRPr lang="de-DE" dirty="0"/>
          </a:p>
        </p:txBody>
      </p:sp>
    </p:spTree>
    <p:extLst>
      <p:ext uri="{BB962C8B-B14F-4D97-AF65-F5344CB8AC3E}">
        <p14:creationId xmlns:p14="http://schemas.microsoft.com/office/powerpoint/2010/main" val="724825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Persönliche Schutzmaßnahmen</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9</a:t>
            </a:fld>
            <a:endParaRPr lang="de-DE"/>
          </a:p>
        </p:txBody>
      </p:sp>
      <p:pic>
        <p:nvPicPr>
          <p:cNvPr id="5122" name="Picture 2" descr="C:\Users\tm.TM-ONLINE\Desktop\ppt Präsentation Unterweisungshilfen\Füß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00" y="1916831"/>
            <a:ext cx="8515350" cy="427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2886655" y="2924944"/>
            <a:ext cx="3701569" cy="104891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600" b="1" dirty="0" smtClean="0">
                <a:solidFill>
                  <a:schemeClr val="bg2"/>
                </a:solidFill>
                <a:latin typeface="Fließtext"/>
              </a:rPr>
              <a:t>Achten </a:t>
            </a:r>
            <a:r>
              <a:rPr lang="de-DE" sz="1600" b="1" dirty="0">
                <a:solidFill>
                  <a:schemeClr val="bg2"/>
                </a:solidFill>
                <a:latin typeface="Fließtext"/>
              </a:rPr>
              <a:t>Sie auch auf Ihre Füße.</a:t>
            </a:r>
          </a:p>
          <a:p>
            <a:pPr>
              <a:spcBef>
                <a:spcPts val="1200"/>
              </a:spcBef>
            </a:pPr>
            <a:r>
              <a:rPr lang="de-DE" sz="1600" dirty="0">
                <a:solidFill>
                  <a:schemeClr val="bg2"/>
                </a:solidFill>
                <a:latin typeface="Fließtext"/>
              </a:rPr>
              <a:t>Wie schützen Sie sie am </a:t>
            </a:r>
            <a:r>
              <a:rPr lang="de-DE" sz="1600" dirty="0" smtClean="0">
                <a:solidFill>
                  <a:schemeClr val="bg2"/>
                </a:solidFill>
                <a:latin typeface="Fließtext"/>
              </a:rPr>
              <a:t>besten?</a:t>
            </a:r>
            <a:endParaRPr lang="de-DE" sz="1600" dirty="0"/>
          </a:p>
        </p:txBody>
      </p:sp>
      <p:sp>
        <p:nvSpPr>
          <p:cNvPr id="4" name="Titel 3"/>
          <p:cNvSpPr>
            <a:spLocks noGrp="1"/>
          </p:cNvSpPr>
          <p:nvPr>
            <p:ph type="title"/>
          </p:nvPr>
        </p:nvSpPr>
        <p:spPr/>
        <p:txBody>
          <a:bodyPr>
            <a:noAutofit/>
          </a:bodyPr>
          <a:lstStyle/>
          <a:p>
            <a:r>
              <a:rPr lang="de-DE" dirty="0" smtClean="0"/>
              <a:t>Schutz der Füße</a:t>
            </a:r>
            <a:endParaRPr lang="de-DE" dirty="0"/>
          </a:p>
        </p:txBody>
      </p:sp>
    </p:spTree>
    <p:extLst>
      <p:ext uri="{BB962C8B-B14F-4D97-AF65-F5344CB8AC3E}">
        <p14:creationId xmlns:p14="http://schemas.microsoft.com/office/powerpoint/2010/main" val="3592699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BG_RCI_PPT_Master">
  <a:themeElements>
    <a:clrScheme name="DGUV">
      <a:dk1>
        <a:srgbClr val="000000"/>
      </a:dk1>
      <a:lt1>
        <a:srgbClr val="FFFFFF"/>
      </a:lt1>
      <a:dk2>
        <a:srgbClr val="004994"/>
      </a:dk2>
      <a:lt2>
        <a:srgbClr val="5F5F5F"/>
      </a:lt2>
      <a:accent1>
        <a:srgbClr val="0095DB"/>
      </a:accent1>
      <a:accent2>
        <a:srgbClr val="008C8E"/>
      </a:accent2>
      <a:accent3>
        <a:srgbClr val="51AE31"/>
      </a:accent3>
      <a:accent4>
        <a:srgbClr val="AFCA06"/>
      </a:accent4>
      <a:accent5>
        <a:srgbClr val="B80D78"/>
      </a:accent5>
      <a:accent6>
        <a:srgbClr val="D40F14"/>
      </a:accent6>
      <a:hlink>
        <a:srgbClr val="F39200"/>
      </a:hlink>
      <a:folHlink>
        <a:srgbClr val="FFCC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BG_RCI_PPT_Master</Template>
  <TotalTime>0</TotalTime>
  <Words>3284</Words>
  <Application>Microsoft Office PowerPoint</Application>
  <PresentationFormat>Bildschirmpräsentation (4:3)</PresentationFormat>
  <Paragraphs>378</Paragraphs>
  <Slides>31</Slides>
  <Notes>14</Notes>
  <HiddenSlides>0</HiddenSlides>
  <MMClips>3</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Calibri</vt:lpstr>
      <vt:lpstr>Fließtext</vt:lpstr>
      <vt:lpstr>Unterüberschrift</vt:lpstr>
      <vt:lpstr>BG_RCI_PPT_Master</vt:lpstr>
      <vt:lpstr>Unterweisungshilfe:  Persönliche Schutzmaßnahmen</vt:lpstr>
      <vt:lpstr>Herzlich willkommen!</vt:lpstr>
      <vt:lpstr>Herzlich willkommen!</vt:lpstr>
      <vt:lpstr>Nie ohne PSA ins Labor!</vt:lpstr>
      <vt:lpstr>Grundausstattung</vt:lpstr>
      <vt:lpstr>Grundausstattung</vt:lpstr>
      <vt:lpstr>Laborkittel</vt:lpstr>
      <vt:lpstr>Laborkittel</vt:lpstr>
      <vt:lpstr>Schutz der Füße</vt:lpstr>
      <vt:lpstr>Schutz der Füße</vt:lpstr>
      <vt:lpstr>Schutz der Augen</vt:lpstr>
      <vt:lpstr>Schutz der Augen</vt:lpstr>
      <vt:lpstr>Schutz der Hände</vt:lpstr>
      <vt:lpstr>Schutz der Hände</vt:lpstr>
      <vt:lpstr>Schutzmechanismen der Haut</vt:lpstr>
      <vt:lpstr>Schutzmechanismen der Haut</vt:lpstr>
      <vt:lpstr>Hautschutz und Hautpflege</vt:lpstr>
      <vt:lpstr>Hautschutz und Hautpflege</vt:lpstr>
      <vt:lpstr>Übersicht</vt:lpstr>
      <vt:lpstr>Übersicht</vt:lpstr>
      <vt:lpstr>Den richtigen Handschutz auswählen</vt:lpstr>
      <vt:lpstr>Den richtigen Handschutz auswählen</vt:lpstr>
      <vt:lpstr>Weitere Arten von Schutzhandschuhen</vt:lpstr>
      <vt:lpstr>Weitere Arten von Schutzhandschuhen</vt:lpstr>
      <vt:lpstr>Zusätzlicher Augen- und Gesichtsschutz</vt:lpstr>
      <vt:lpstr>Zusätzlicher Augen- und Gesichtsschutz</vt:lpstr>
      <vt:lpstr>Atemschutz im Labor</vt:lpstr>
      <vt:lpstr>Atemschutz im Labor</vt:lpstr>
      <vt:lpstr>Das sagen die Mitarbeiter</vt:lpstr>
      <vt:lpstr>Selbsteinschätzung</vt:lpstr>
      <vt:lpstr>Jetzt sind Sie dran!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Unterweisungshilfe:  Persönliche Schutzmaßnahmen</dc:title>
  <dc:creator>Technik und Medien GmbH</dc:creator>
  <cp:lastModifiedBy>tm</cp:lastModifiedBy>
  <cp:revision>26</cp:revision>
  <dcterms:created xsi:type="dcterms:W3CDTF">2015-12-21T13:04:51Z</dcterms:created>
  <dcterms:modified xsi:type="dcterms:W3CDTF">2021-02-23T13:59:51Z</dcterms:modified>
</cp:coreProperties>
</file>