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7" r:id="rId30"/>
    <p:sldId id="288" r:id="rId31"/>
    <p:sldId id="289" r:id="rId32"/>
    <p:sldId id="290" r:id="rId33"/>
    <p:sldId id="291" r:id="rId34"/>
    <p:sldId id="292" r:id="rId35"/>
    <p:sldId id="293" r:id="rId36"/>
    <p:sldId id="294" r:id="rId37"/>
    <p:sldId id="284" r:id="rId38"/>
    <p:sldId id="286" r:id="rId39"/>
    <p:sldId id="285" r:id="rId40"/>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p15:clr>
            <a:srgbClr val="A4A3A4"/>
          </p15:clr>
        </p15:guide>
        <p15:guide id="2" orient="horz" pos="1207" userDrawn="1">
          <p15:clr>
            <a:srgbClr val="A4A3A4"/>
          </p15:clr>
        </p15:guide>
        <p15:guide id="3" orient="horz" pos="3748">
          <p15:clr>
            <a:srgbClr val="A4A3A4"/>
          </p15:clr>
        </p15:guide>
        <p15:guide id="4" pos="839" userDrawn="1">
          <p15:clr>
            <a:srgbClr val="A4A3A4"/>
          </p15:clr>
        </p15:guide>
        <p15:guide id="5" pos="703" userDrawn="1">
          <p15:clr>
            <a:srgbClr val="A4A3A4"/>
          </p15:clr>
        </p15:guide>
        <p15:guide id="6" pos="278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7" autoAdjust="0"/>
    <p:restoredTop sz="86421" autoAdjust="0"/>
  </p:normalViewPr>
  <p:slideViewPr>
    <p:cSldViewPr showGuides="1">
      <p:cViewPr varScale="1">
        <p:scale>
          <a:sx n="100" d="100"/>
          <a:sy n="100" d="100"/>
        </p:scale>
        <p:origin x="138" y="96"/>
      </p:cViewPr>
      <p:guideLst>
        <p:guide orient="horz" pos="890"/>
        <p:guide orient="horz" pos="1207"/>
        <p:guide orient="horz" pos="3748"/>
        <p:guide pos="839"/>
        <p:guide pos="703"/>
        <p:guide pos="2789"/>
      </p:guideLst>
    </p:cSldViewPr>
  </p:slideViewPr>
  <p:outlineViewPr>
    <p:cViewPr>
      <p:scale>
        <a:sx n="33" d="100"/>
        <a:sy n="33" d="100"/>
      </p:scale>
      <p:origin x="0" y="-1326"/>
    </p:cViewPr>
  </p:outlineViewPr>
  <p:notesTextViewPr>
    <p:cViewPr>
      <p:scale>
        <a:sx n="100" d="100"/>
        <a:sy n="100" d="100"/>
      </p:scale>
      <p:origin x="0" y="0"/>
    </p:cViewPr>
  </p:notesTextViewPr>
  <p:notesViewPr>
    <p:cSldViewPr showGuides="1">
      <p:cViewPr varScale="1">
        <p:scale>
          <a:sx n="75" d="100"/>
          <a:sy n="75" d="100"/>
        </p:scale>
        <p:origin x="-405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6027087-32FD-457A-9D4C-32E18A035715}" type="datetimeFigureOut">
              <a:rPr lang="de-DE" smtClean="0"/>
              <a:pPr/>
              <a:t>23.02.2021</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19B176-BA86-4B03-AFEA-A2F90F0DBC9F}" type="slidenum">
              <a:rPr lang="de-DE" smtClean="0"/>
              <a:pPr/>
              <a:t>‹Nr.›</a:t>
            </a:fld>
            <a:endParaRPr lang="de-DE"/>
          </a:p>
        </p:txBody>
      </p:sp>
    </p:spTree>
    <p:extLst>
      <p:ext uri="{BB962C8B-B14F-4D97-AF65-F5344CB8AC3E}">
        <p14:creationId xmlns:p14="http://schemas.microsoft.com/office/powerpoint/2010/main" val="2953805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518289-076A-45D3-BCFA-16CFA0603E3D}" type="datetimeFigureOut">
              <a:rPr lang="de-DE" smtClean="0"/>
              <a:pPr/>
              <a:t>23.02.2021</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03D59B-65B8-44D3-96B3-09C277B5A898}" type="slidenum">
              <a:rPr lang="de-DE" smtClean="0"/>
              <a:pPr/>
              <a:t>‹Nr.›</a:t>
            </a:fld>
            <a:endParaRPr lang="de-DE"/>
          </a:p>
        </p:txBody>
      </p:sp>
    </p:spTree>
    <p:extLst>
      <p:ext uri="{BB962C8B-B14F-4D97-AF65-F5344CB8AC3E}">
        <p14:creationId xmlns:p14="http://schemas.microsoft.com/office/powerpoint/2010/main" val="2263489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1</a:t>
            </a:fld>
            <a:endParaRPr lang="de-DE"/>
          </a:p>
        </p:txBody>
      </p:sp>
    </p:spTree>
    <p:extLst>
      <p:ext uri="{BB962C8B-B14F-4D97-AF65-F5344CB8AC3E}">
        <p14:creationId xmlns:p14="http://schemas.microsoft.com/office/powerpoint/2010/main" val="171744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Auch wenn Arbeitsunfälle durch Nadelstiche mit gebrauchten Kanülen nicht mehr die Unfallstatistik anführen – gefährlich bleiben sie dennoch. Bei einer Verletzung mit scharfen oder spitzen Instrumenten besteht immer die Gefahr, dass der </a:t>
            </a:r>
            <a:r>
              <a:rPr lang="de-DE" dirty="0" err="1" smtClean="0"/>
              <a:t>Biostoff</a:t>
            </a:r>
            <a:r>
              <a:rPr lang="de-DE" dirty="0" smtClean="0"/>
              <a:t> direkt in den Körper gelangt und dort zu Infektionen führen kann. Deshalb sollten Sie den Umgang mit Kanülen und Klingen auf das absolut notwendige Maß beschränken.</a:t>
            </a:r>
          </a:p>
          <a:p>
            <a:endParaRPr lang="de-DE" dirty="0" smtClean="0"/>
          </a:p>
          <a:p>
            <a:r>
              <a:rPr lang="de-DE" dirty="0" smtClean="0"/>
              <a:t>Am besten verwenden Sie Systeme, die eine Stichverletzung ausschließen. Eine Vielzahl von Nadelstichverletzungen ereignet sich beim </a:t>
            </a:r>
            <a:r>
              <a:rPr lang="de-DE" dirty="0" err="1" smtClean="0"/>
              <a:t>Recapping</a:t>
            </a:r>
            <a:r>
              <a:rPr lang="de-DE" dirty="0" smtClean="0"/>
              <a:t>, also beim Wiederaufsetzen der Schutzkappe auf die gebrauchte Kanüle. </a:t>
            </a:r>
            <a:r>
              <a:rPr lang="de-DE" dirty="0" err="1" smtClean="0"/>
              <a:t>Recapping</a:t>
            </a:r>
            <a:r>
              <a:rPr lang="de-DE" dirty="0" smtClean="0"/>
              <a:t> ist aus diesem Grund mittlerweile verboten!</a:t>
            </a:r>
          </a:p>
          <a:p>
            <a:endParaRPr lang="de-DE" dirty="0" smtClean="0"/>
          </a:p>
          <a:p>
            <a:r>
              <a:rPr lang="de-DE" dirty="0" smtClean="0"/>
              <a:t>Nutzen Sie zur Entsorgung von gebrauchten Kanülen und anderen spitzen und scharfen Instrumenten so genannte Abwurfbehälter. Diese sind durchstichsicher und fest verschließbar. Sie schließen dadurch aus, dass sich andere wie etwa das Reinigungspersonal bei der Abfallentsorgung verletzen könnte. </a:t>
            </a:r>
          </a:p>
        </p:txBody>
      </p:sp>
      <p:sp>
        <p:nvSpPr>
          <p:cNvPr id="4" name="Foliennummernplatzhalter 3"/>
          <p:cNvSpPr>
            <a:spLocks noGrp="1"/>
          </p:cNvSpPr>
          <p:nvPr>
            <p:ph type="sldNum" sz="quarter" idx="10"/>
          </p:nvPr>
        </p:nvSpPr>
        <p:spPr/>
        <p:txBody>
          <a:bodyPr/>
          <a:lstStyle/>
          <a:p>
            <a:fld id="{F803D59B-65B8-44D3-96B3-09C277B5A898}" type="slidenum">
              <a:rPr lang="de-DE" smtClean="0"/>
              <a:pPr/>
              <a:t>15</a:t>
            </a:fld>
            <a:endParaRPr lang="de-DE"/>
          </a:p>
        </p:txBody>
      </p:sp>
    </p:spTree>
    <p:extLst>
      <p:ext uri="{BB962C8B-B14F-4D97-AF65-F5344CB8AC3E}">
        <p14:creationId xmlns:p14="http://schemas.microsoft.com/office/powerpoint/2010/main" val="2664689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Eine weitere Grundregel lautet: Fenster und Türen des Labors bleiben zu! Sie sollten auf jeden Fall während der Arbeit geschlossen sein. Das leuchtet sofort ein: Der </a:t>
            </a:r>
            <a:r>
              <a:rPr lang="de-DE" dirty="0" err="1" smtClean="0"/>
              <a:t>Biostoff</a:t>
            </a:r>
            <a:r>
              <a:rPr lang="de-DE" dirty="0" smtClean="0"/>
              <a:t> könnte etwa über ein Insekt das Labor unbemerkt verlassen oder ein anderer ins Labor gelangen.</a:t>
            </a:r>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17</a:t>
            </a:fld>
            <a:endParaRPr lang="de-DE"/>
          </a:p>
        </p:txBody>
      </p:sp>
    </p:spTree>
    <p:extLst>
      <p:ext uri="{BB962C8B-B14F-4D97-AF65-F5344CB8AC3E}">
        <p14:creationId xmlns:p14="http://schemas.microsoft.com/office/powerpoint/2010/main" val="856851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 Tragen eines Laborkittels – natürlich geschlossen – ist Pflicht in jedem </a:t>
            </a:r>
            <a:r>
              <a:rPr lang="de-DE" dirty="0" err="1" smtClean="0"/>
              <a:t>Biolabor</a:t>
            </a:r>
            <a:r>
              <a:rPr lang="de-DE" dirty="0" smtClean="0"/>
              <a:t>. Schutzhandschuhe tragen Sie immer dann, wenn eine Gefährdung durch Hautkontakt besteht – also zum Beispiel beim Umgang mit Biostoffen der Risikogruppe 1, die eine Allergie auslösen können oder solche, die eine toxische Wirkung haben. Auch wenn Sie mit Gefahrstoffen wie etwa Säuren oder Laugen hantieren, benutzen Sie entsprechende Schutzhandschuhe!</a:t>
            </a:r>
          </a:p>
          <a:p>
            <a:endParaRPr lang="de-DE" dirty="0" smtClean="0"/>
          </a:p>
          <a:p>
            <a:r>
              <a:rPr lang="de-DE" dirty="0" smtClean="0"/>
              <a:t>Müssen Sie bei Ihrer Tätigkeit mit Spritzern rechnen? Dann ist ein zusätzlicher Schutz, z.B. eine Schutzbrille notwendig.</a:t>
            </a:r>
          </a:p>
        </p:txBody>
      </p:sp>
      <p:sp>
        <p:nvSpPr>
          <p:cNvPr id="4" name="Foliennummernplatzhalter 3"/>
          <p:cNvSpPr>
            <a:spLocks noGrp="1"/>
          </p:cNvSpPr>
          <p:nvPr>
            <p:ph type="sldNum" sz="quarter" idx="10"/>
          </p:nvPr>
        </p:nvSpPr>
        <p:spPr/>
        <p:txBody>
          <a:bodyPr/>
          <a:lstStyle/>
          <a:p>
            <a:fld id="{F803D59B-65B8-44D3-96B3-09C277B5A898}" type="slidenum">
              <a:rPr lang="de-DE" smtClean="0"/>
              <a:pPr/>
              <a:t>19</a:t>
            </a:fld>
            <a:endParaRPr lang="de-DE"/>
          </a:p>
        </p:txBody>
      </p:sp>
    </p:spTree>
    <p:extLst>
      <p:ext uri="{BB962C8B-B14F-4D97-AF65-F5344CB8AC3E}">
        <p14:creationId xmlns:p14="http://schemas.microsoft.com/office/powerpoint/2010/main" val="2747114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r>
              <a:rPr lang="de-DE" dirty="0" smtClean="0"/>
              <a:t>Last but not least – die letzten Grundregeln guter mikrobiologischer Technik lauten: Überprüfen Sie in festgelegten Zeitintervallen die Identität der Biostoffe. Sie stellen damit sicher, dass die gewünschten charakteristischen biologischen Eigenschaften und die daraus resultierenden möglichen Gefährdungen des Mikroorganismus unverändert vorliegen. Das dient Ihrer Gesundheit und dem Arbeitsergebnis gleichermaßen.</a:t>
            </a:r>
          </a:p>
          <a:p>
            <a:endParaRPr lang="de-DE" dirty="0" smtClean="0"/>
          </a:p>
          <a:p>
            <a:r>
              <a:rPr lang="de-DE" dirty="0" smtClean="0"/>
              <a:t>Eine Stubenfliege wird sich an keine Grundregel halten! Wenn Sie also Ungeziefer im Labor feststellen: Bekämpfen Sie es regelmäßig und fachkundig. Sie schließen dadurch aus, dass die im Labor verwendeten Biostoffe durch das Ungeziefer verschleppt werden – egal, ob in andere Laborbereiche oder nach draußen in die Umwelt.</a:t>
            </a:r>
          </a:p>
          <a:p>
            <a:endParaRPr lang="de-DE" dirty="0" smtClean="0"/>
          </a:p>
          <a:p>
            <a:r>
              <a:rPr lang="de-DE" dirty="0" smtClean="0"/>
              <a:t>Es versteht sich fast von selbst, dass unerfahrene Kollegen besonders umfassend unterrichtet, sorgfältig angeleitet und achtsam betreut werden. Denn was Ihnen durch die tägliche Arbeit in Fleisch und Blut übergegangen ist, ist für einen Newcomer erst einmal ungewohnt.</a:t>
            </a:r>
          </a:p>
          <a:p>
            <a:endParaRPr lang="de-DE" dirty="0" smtClean="0"/>
          </a:p>
          <a:p>
            <a:r>
              <a:rPr lang="de-DE" dirty="0" smtClean="0"/>
              <a:t>Aber auch für die „alten Hasen“ gilt: Halten Sie sich auf dem Laufenden. Nehmen Sie die regelmäßigen arbeitsplatzbezogenen Schulungen, Unterweisungen und Sicherheitskurzgespräche ernst.</a:t>
            </a:r>
          </a:p>
          <a:p>
            <a:endParaRPr lang="de-DE" dirty="0" smtClean="0"/>
          </a:p>
          <a:p>
            <a:r>
              <a:rPr lang="de-DE" dirty="0" smtClean="0"/>
              <a:t>Nutzen Sie doch die nächste Gelegenheit, um Fragen zu stellen oder sich mit den Kollegen auszutauschen!</a:t>
            </a:r>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21</a:t>
            </a:fld>
            <a:endParaRPr lang="de-DE"/>
          </a:p>
        </p:txBody>
      </p:sp>
    </p:spTree>
    <p:extLst>
      <p:ext uri="{BB962C8B-B14F-4D97-AF65-F5344CB8AC3E}">
        <p14:creationId xmlns:p14="http://schemas.microsoft.com/office/powerpoint/2010/main" val="143335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Biostoffe der Risikogruppe 2 können bei Menschen eine Krankheit hervorrufen. Sie stellen somit eine Gefahr für Labormitarbeiter dar, auch wenn die Krankheit in der Regel gut behandelt werden kann. Sie können mit entsprechenden Schutzmaßnahmen einer Infektion wirksam vorbeugen. Aus diesem Grund werden die Grundregeln guter mikrobiologischer Technik um weitere Hygienemaßnahmen ergänzt.</a:t>
            </a:r>
          </a:p>
          <a:p>
            <a:endParaRPr lang="de-DE" dirty="0" smtClean="0"/>
          </a:p>
          <a:p>
            <a:r>
              <a:rPr lang="de-DE" dirty="0" smtClean="0"/>
              <a:t>Baulich-technische Forderungen wie etwa Kennzeichnung und Zutrittsregelungen für Berechtigte, Sicherheitswerkbänke, Autoklaven im Gebäude und leicht zu reinigende Oberflächen sollen an dieser Stelle jedoch nicht näher erläutert werden.</a:t>
            </a:r>
          </a:p>
          <a:p>
            <a:endParaRPr lang="de-DE" dirty="0" smtClean="0"/>
          </a:p>
          <a:p>
            <a:r>
              <a:rPr lang="de-DE" dirty="0" smtClean="0"/>
              <a:t>Sie erfahren hier, mit welchen Maßnahmen Sie die hygienische Situation beim Umgang mit Biostoffen der Risikogruppe 2 verbessern und wie Sie sich wirksam schützen können.</a:t>
            </a:r>
          </a:p>
        </p:txBody>
      </p:sp>
      <p:sp>
        <p:nvSpPr>
          <p:cNvPr id="4" name="Foliennummernplatzhalter 3"/>
          <p:cNvSpPr>
            <a:spLocks noGrp="1"/>
          </p:cNvSpPr>
          <p:nvPr>
            <p:ph type="sldNum" sz="quarter" idx="10"/>
          </p:nvPr>
        </p:nvSpPr>
        <p:spPr/>
        <p:txBody>
          <a:bodyPr/>
          <a:lstStyle/>
          <a:p>
            <a:fld id="{F803D59B-65B8-44D3-96B3-09C277B5A898}" type="slidenum">
              <a:rPr lang="de-DE" smtClean="0"/>
              <a:pPr/>
              <a:t>23</a:t>
            </a:fld>
            <a:endParaRPr lang="de-DE"/>
          </a:p>
        </p:txBody>
      </p:sp>
    </p:spTree>
    <p:extLst>
      <p:ext uri="{BB962C8B-B14F-4D97-AF65-F5344CB8AC3E}">
        <p14:creationId xmlns:p14="http://schemas.microsoft.com/office/powerpoint/2010/main" val="796000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24</a:t>
            </a:fld>
            <a:endParaRPr lang="de-DE"/>
          </a:p>
        </p:txBody>
      </p:sp>
    </p:spTree>
    <p:extLst>
      <p:ext uri="{BB962C8B-B14F-4D97-AF65-F5344CB8AC3E}">
        <p14:creationId xmlns:p14="http://schemas.microsoft.com/office/powerpoint/2010/main" val="1192427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Beim Umgang mit Biostoffen kann es immer zu einer unbeabsichtigten Kontamination von Gegenständen oder sogar Ihrer Haut kommen. Um eine mögliche Gefährdung auszuschließen, hilft Ihnen der sogenannte Hygieneplan weiter. Dort sind alle persönlichen und objektbezogenen Hygienemaßnahmen zusammengestellt.</a:t>
            </a:r>
          </a:p>
          <a:p>
            <a:endParaRPr lang="de-DE" dirty="0" smtClean="0"/>
          </a:p>
          <a:p>
            <a:r>
              <a:rPr lang="de-DE" dirty="0" smtClean="0"/>
              <a:t>Der Hygieneplan nennt, wer - was genau - wann - womit - und wie reinigt! Mit diesen Angaben ist für jeden klar ersichtlich, was zu tun ist.</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25</a:t>
            </a:fld>
            <a:endParaRPr lang="de-DE"/>
          </a:p>
        </p:txBody>
      </p:sp>
    </p:spTree>
    <p:extLst>
      <p:ext uri="{BB962C8B-B14F-4D97-AF65-F5344CB8AC3E}">
        <p14:creationId xmlns:p14="http://schemas.microsoft.com/office/powerpoint/2010/main" val="3756297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Beim Umgang mit Biostoffen der Risikogruppe 2 ist auch die persönliche Schutzausrüstung ein wichtiges Thema.</a:t>
            </a:r>
            <a:r>
              <a:rPr lang="de-DE" baseline="0" dirty="0" smtClean="0"/>
              <a:t> </a:t>
            </a:r>
            <a:r>
              <a:rPr lang="de-DE" dirty="0" smtClean="0"/>
              <a:t>Stichwort Laborkittel: Ihren Laborkittel dürfen Sie zum Beispiel nicht außerhalb des Arbeitsbereichs tragen! Das heißt konkret: Bevor Sie den Arbeitsbereich verlassen, müssen Sie den benutzten Kittel ausziehen und ihn getrennt von Ihrer Straßenkleidung aufbewahren. Das setzt natürlich voraus, dass Sie wissen, wo der Arbeitsbereich beginnt und dass Sie einen eigenen Aufbewahrungsort für den Kittel haben.</a:t>
            </a:r>
          </a:p>
          <a:p>
            <a:endParaRPr lang="de-DE" dirty="0" smtClean="0"/>
          </a:p>
          <a:p>
            <a:r>
              <a:rPr lang="de-DE" dirty="0" smtClean="0"/>
              <a:t>Immer dann, wenn die Hände Kontakt zu potenziell infektiösen Biostoffen oder kontaminierten Oberflächen haben können, tragen Sie geeignete Schutzhandschuhe.</a:t>
            </a:r>
          </a:p>
          <a:p>
            <a:endParaRPr lang="de-DE" dirty="0" smtClean="0"/>
          </a:p>
          <a:p>
            <a:r>
              <a:rPr lang="de-DE" dirty="0" smtClean="0"/>
              <a:t>Sollten Sie mit Gefahrstoffen hantieren, ist kann ebenfalls ein Handschutz vorgeschrieben sein!</a:t>
            </a:r>
          </a:p>
          <a:p>
            <a:endParaRPr lang="de-DE" dirty="0" smtClean="0"/>
          </a:p>
          <a:p>
            <a:r>
              <a:rPr lang="de-DE" dirty="0" smtClean="0"/>
              <a:t>Eine gute Resistenz gegen Pilze, deren Sporen und Bakterien weisen Schutzhandschuhe auf, die einen standardisierten und vom Hersteller durchgeführten Penetrationstest bestanden haben.</a:t>
            </a:r>
          </a:p>
          <a:p>
            <a:endParaRPr lang="de-DE" dirty="0" smtClean="0"/>
          </a:p>
          <a:p>
            <a:r>
              <a:rPr lang="de-DE" dirty="0" smtClean="0"/>
              <a:t>Bedenken Sie jedoch: Diese Annahme gilt nicht für den Schutz gegen Viren! Viren sind wesentlich kleiner als Bakterien und Pilzsporen und können das Handschuhmaterial leicht durchdringen. Eine Empfehlung lautet daher, zwei Handschuhe übereinander zu tragen, um sich vor Viren zu schützen.</a:t>
            </a:r>
          </a:p>
        </p:txBody>
      </p:sp>
      <p:sp>
        <p:nvSpPr>
          <p:cNvPr id="4" name="Foliennummernplatzhalter 3"/>
          <p:cNvSpPr>
            <a:spLocks noGrp="1"/>
          </p:cNvSpPr>
          <p:nvPr>
            <p:ph type="sldNum" sz="quarter" idx="10"/>
          </p:nvPr>
        </p:nvSpPr>
        <p:spPr/>
        <p:txBody>
          <a:bodyPr/>
          <a:lstStyle/>
          <a:p>
            <a:fld id="{F803D59B-65B8-44D3-96B3-09C277B5A898}" type="slidenum">
              <a:rPr lang="de-DE" smtClean="0"/>
              <a:pPr/>
              <a:t>27</a:t>
            </a:fld>
            <a:endParaRPr lang="de-DE"/>
          </a:p>
        </p:txBody>
      </p:sp>
    </p:spTree>
    <p:extLst>
      <p:ext uri="{BB962C8B-B14F-4D97-AF65-F5344CB8AC3E}">
        <p14:creationId xmlns:p14="http://schemas.microsoft.com/office/powerpoint/2010/main" val="1878550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Händehygiene steht im Prinzip auf drei Säulen: An erster Stelle steht die hygienische Händedesinfektion, dann kommt das Händewaschen und als Drittes die Hautpflege und der Hautschutz.</a:t>
            </a:r>
          </a:p>
          <a:p>
            <a:endParaRPr lang="de-DE" dirty="0" smtClean="0"/>
          </a:p>
          <a:p>
            <a:r>
              <a:rPr lang="de-DE" dirty="0" smtClean="0"/>
              <a:t>Trotz aller Vorsichtsmaßnahmen können Biostoffe auch durch Mikrolöcher im Schutzhandschuh auf Ihre Haut gelangen. Deshalb kann es nach dem Ablegen der Schutzhandschuhe erforderlich sein, Ihre Hände hygienisch zu desinfizieren. Genaueres regelt die Betriebsanweisung für Ihren Arbeitsplatz bzw. Ihre Tätigkeit.</a:t>
            </a:r>
          </a:p>
          <a:p>
            <a:endParaRPr lang="de-DE" dirty="0" smtClean="0"/>
          </a:p>
          <a:p>
            <a:r>
              <a:rPr lang="de-DE" dirty="0" smtClean="0"/>
              <a:t>Wissen Sie, dass sich Biostoffe unter Schmuckstücken, Eheringen und Uhren pudelwohl fühlen? Und auch das Desinfektionsmittel kann ihnen dort nichts anhaben! Wenn also eine hygienische Desinfektion der Hände gefordert wird, müssen Sie auf Schmuck an den Händen und auch auf Ihre Armbanduhr verzichten. </a:t>
            </a:r>
          </a:p>
          <a:p>
            <a:endParaRPr lang="de-DE" dirty="0" smtClean="0"/>
          </a:p>
          <a:p>
            <a:r>
              <a:rPr lang="de-DE" dirty="0" smtClean="0"/>
              <a:t>Wie Sie die Händehygiene wirksam und gleichzeitig hautschonend durchführen, wird in einem eigenständigen Lernmodul ausführlich gezeigt.</a:t>
            </a:r>
          </a:p>
        </p:txBody>
      </p:sp>
      <p:sp>
        <p:nvSpPr>
          <p:cNvPr id="4" name="Foliennummernplatzhalter 3"/>
          <p:cNvSpPr>
            <a:spLocks noGrp="1"/>
          </p:cNvSpPr>
          <p:nvPr>
            <p:ph type="sldNum" sz="quarter" idx="10"/>
          </p:nvPr>
        </p:nvSpPr>
        <p:spPr/>
        <p:txBody>
          <a:bodyPr/>
          <a:lstStyle/>
          <a:p>
            <a:fld id="{F803D59B-65B8-44D3-96B3-09C277B5A898}" type="slidenum">
              <a:rPr lang="de-DE" smtClean="0"/>
              <a:pPr/>
              <a:t>29</a:t>
            </a:fld>
            <a:endParaRPr lang="de-DE"/>
          </a:p>
        </p:txBody>
      </p:sp>
    </p:spTree>
    <p:extLst>
      <p:ext uri="{BB962C8B-B14F-4D97-AF65-F5344CB8AC3E}">
        <p14:creationId xmlns:p14="http://schemas.microsoft.com/office/powerpoint/2010/main" val="3288829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r>
              <a:rPr lang="de-DE" dirty="0" smtClean="0"/>
              <a:t>Arbeiten Sie im Labor mit gentechnisch veränderten Mikroorganismen, Pflanzen oder Tieren? Dann wissen Sie sicherlich, dass die Gefahren, die durch den Umgang mit diesen Stoffen entstehen können, nicht größer oder kleiner sind als bei Arbeiten mit Biostoffen, sondern andere!</a:t>
            </a:r>
          </a:p>
          <a:p>
            <a:endParaRPr lang="de-DE" dirty="0" smtClean="0"/>
          </a:p>
          <a:p>
            <a:r>
              <a:rPr lang="de-DE" dirty="0" smtClean="0"/>
              <a:t>Bei Arbeiten ohne gentechnischen Bezug werden so genannte Schutzstufen festgelegt: Sie richten sich nach der Beurteilung der jeweiligen Infektionsgefährdung durch den </a:t>
            </a:r>
            <a:r>
              <a:rPr lang="de-DE" dirty="0" err="1" smtClean="0"/>
              <a:t>Biostoff</a:t>
            </a:r>
            <a:r>
              <a:rPr lang="de-DE" dirty="0" smtClean="0"/>
              <a:t>. Es gilt die Biostoff-Verordnung. Gentechnische Arbeiten bedürfen jedoch einer Sicherheitseinstufung: Sie erfolgt nach Bewertung des Risikos, das von dem gentechnisch veränderten Organismus ausgeht. Dabei werden die Risiken für die menschliche Gesundheit und für die Umwelt betrachtet. Nur am Rande: Die entsprechende Verordnung heißt Gentechnische Sicherheitsverordnung.</a:t>
            </a:r>
          </a:p>
          <a:p>
            <a:endParaRPr lang="de-DE" dirty="0" smtClean="0"/>
          </a:p>
          <a:p>
            <a:r>
              <a:rPr lang="de-DE" dirty="0" smtClean="0"/>
              <a:t>Von gentechnisch veränderten Organismen der niedrigsten Risikogruppe 1 gehen bei sachgemäßem Umgang keine Gefährdungen für gesunde Menschen und für die Umwelt aus. Dennoch muss das Labor als S1-Labor gekennzeichnet sein, damit jeder weiß, dass es sich um ein Gentechniklabor handelt. Ergänzend zu den Grundregeln guter mikrobiologischer Technik wie bei Labortätigkeiten in der Schutzstufe 1 ist eine Zutrittserlaubnis notwendig. Das Tragen der persönlichen Schutzausrüstung ist obligatorisch und wird in der Betriebsanweisung festgelegt!</a:t>
            </a:r>
          </a:p>
          <a:p>
            <a:endParaRPr lang="de-DE" dirty="0" smtClean="0"/>
          </a:p>
          <a:p>
            <a:r>
              <a:rPr lang="de-DE" dirty="0" smtClean="0"/>
              <a:t>Um auszuschließen, dass der GVO in die Umwelt gelangt, sollten die Abfälle aus einem S1-Labor autoklaviert werden.</a:t>
            </a:r>
          </a:p>
        </p:txBody>
      </p:sp>
      <p:sp>
        <p:nvSpPr>
          <p:cNvPr id="4" name="Foliennummernplatzhalter 3"/>
          <p:cNvSpPr>
            <a:spLocks noGrp="1"/>
          </p:cNvSpPr>
          <p:nvPr>
            <p:ph type="sldNum" sz="quarter" idx="10"/>
          </p:nvPr>
        </p:nvSpPr>
        <p:spPr/>
        <p:txBody>
          <a:bodyPr/>
          <a:lstStyle/>
          <a:p>
            <a:fld id="{F803D59B-65B8-44D3-96B3-09C277B5A898}" type="slidenum">
              <a:rPr lang="de-DE" smtClean="0"/>
              <a:pPr/>
              <a:t>31</a:t>
            </a:fld>
            <a:endParaRPr lang="de-DE"/>
          </a:p>
        </p:txBody>
      </p:sp>
    </p:spTree>
    <p:extLst>
      <p:ext uri="{BB962C8B-B14F-4D97-AF65-F5344CB8AC3E}">
        <p14:creationId xmlns:p14="http://schemas.microsoft.com/office/powerpoint/2010/main" val="325734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a:bodyPr>
          <a:lstStyle/>
          <a:p>
            <a:r>
              <a:rPr lang="de-DE" dirty="0" smtClean="0"/>
              <a:t>Ob bei der Erzeugung von </a:t>
            </a:r>
            <a:r>
              <a:rPr lang="de-DE" dirty="0" err="1" smtClean="0"/>
              <a:t>Biologika</a:t>
            </a:r>
            <a:r>
              <a:rPr lang="de-DE" dirty="0" smtClean="0"/>
              <a:t>, in der Umweltanalytik oder bei der Qualitätskontrolle von Rohstoffen und Produkten: Bakterien, Pilze und Co. gehören zu den Basissubstanzen, mit denen Sie tagtäglich im </a:t>
            </a:r>
            <a:r>
              <a:rPr lang="de-DE" dirty="0" err="1" smtClean="0"/>
              <a:t>Biolabor</a:t>
            </a:r>
            <a:r>
              <a:rPr lang="de-DE" dirty="0" smtClean="0"/>
              <a:t> arbeiten. </a:t>
            </a:r>
          </a:p>
          <a:p>
            <a:endParaRPr lang="de-DE" dirty="0" smtClean="0"/>
          </a:p>
          <a:p>
            <a:r>
              <a:rPr lang="de-DE" dirty="0" smtClean="0"/>
              <a:t>Manche dieser Arbeitsstoffe sind harmlos, wie zum Beispiel Hefepilze in der Lebensmittelherstellung. Andere Biostoffe wie etwa Legionellen oder Salmonellen können beim Menschen jedoch Krankheiten verursachen, Allergien auslösen oder auch zu weiteren Gesundheitsschäden führen.</a:t>
            </a:r>
          </a:p>
          <a:p>
            <a:endParaRPr lang="de-DE" dirty="0" smtClean="0"/>
          </a:p>
          <a:p>
            <a:r>
              <a:rPr lang="de-DE" dirty="0" smtClean="0"/>
              <a:t>Wer also mit Biostoffen oder mit gentechnisch veränderten Organismen arbeitet, muss das mögliche Gefährdungspotenzial und die wirksamen Schutzmaßnahmen kennen.</a:t>
            </a:r>
          </a:p>
          <a:p>
            <a:endParaRPr lang="de-DE" dirty="0" smtClean="0"/>
          </a:p>
          <a:p>
            <a:r>
              <a:rPr lang="de-DE" dirty="0" smtClean="0"/>
              <a:t>Im folgenden Lernprogramm erfahren Sie, mit welchen Grundregeln guter mikrobiologischer Technik Sie sicher arbeiten. Es stellt Ihnen darauf aufbauend weitere Hygienemaßnahmen für den Umgang mit Biostoffen und gentechnisch veränderten Organismen der Risikogruppe 2 vor und gibt Ihnen wertvolle Tipps, wie Sie sich wirksam schützen können. Die weitaus meisten Beschäftigten arbeiten in Biolaboren mit Stoffen der Risikogruppe 1 oder 2.</a:t>
            </a:r>
          </a:p>
          <a:p>
            <a:r>
              <a:rPr lang="de-DE" dirty="0" smtClean="0"/>
              <a:t>Gefährdungen durch Biostoffe oder gentechnisch veränderter Organismen der höheren Risikogruppen werden hier deshalb nicht behandelt. Auch auf die besonderen Präventionsmaßnahmen beim Umgang mit Versuchstieren wird nicht eingegangen. </a:t>
            </a:r>
          </a:p>
          <a:p>
            <a:endParaRPr lang="de-DE" dirty="0" smtClean="0"/>
          </a:p>
          <a:p>
            <a:r>
              <a:rPr lang="de-DE" dirty="0" smtClean="0"/>
              <a:t>Nehmen Sie sich ein wenig Zeit – ca. 20 Minuten - und informieren sich über Hygienemaßnahmen und die Regeln guter mikrobiologischer Technik. Es lohnt sich.</a:t>
            </a:r>
          </a:p>
        </p:txBody>
      </p:sp>
      <p:sp>
        <p:nvSpPr>
          <p:cNvPr id="4" name="Foliennummernplatzhalter 3"/>
          <p:cNvSpPr>
            <a:spLocks noGrp="1"/>
          </p:cNvSpPr>
          <p:nvPr>
            <p:ph type="sldNum" sz="quarter" idx="10"/>
          </p:nvPr>
        </p:nvSpPr>
        <p:spPr/>
        <p:txBody>
          <a:bodyPr/>
          <a:lstStyle/>
          <a:p>
            <a:fld id="{F803D59B-65B8-44D3-96B3-09C277B5A898}" type="slidenum">
              <a:rPr lang="de-DE" smtClean="0"/>
              <a:pPr/>
              <a:t>2</a:t>
            </a:fld>
            <a:endParaRPr lang="de-DE"/>
          </a:p>
        </p:txBody>
      </p:sp>
    </p:spTree>
    <p:extLst>
      <p:ext uri="{BB962C8B-B14F-4D97-AF65-F5344CB8AC3E}">
        <p14:creationId xmlns:p14="http://schemas.microsoft.com/office/powerpoint/2010/main" val="1631641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32</a:t>
            </a:fld>
            <a:endParaRPr lang="de-DE"/>
          </a:p>
        </p:txBody>
      </p:sp>
    </p:spTree>
    <p:extLst>
      <p:ext uri="{BB962C8B-B14F-4D97-AF65-F5344CB8AC3E}">
        <p14:creationId xmlns:p14="http://schemas.microsoft.com/office/powerpoint/2010/main" val="2694727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Arbeiten Sie an Ihrem Laborarbeitsplatz mit gentechnisch veränderten Organismen, von denen ein geringes Risiko für die menschliche Gesundheit und die Umwelt ausgehen kann? Dann gehört das Labor zur Sicherheitsstufe 2. Zu erkennen sind solche Labore an dem Hinweisschild "Gentechnischer Arbeitsbereich Sicherheitsstufe 2" und dem Zeichen für „Biogefährdung“. Zutritt haben nur berechtigte Personen. Ohne Zutrittserlaubnis dürfen Sie diesen Bereich nicht betreten. Wenn Sie im Unternehmen beschäftigt, qualifiziert und eingewiesen sind, wird Ihnen in der Regel der Laborleiter die Zutrittserlaubnis erteilen.</a:t>
            </a:r>
          </a:p>
          <a:p>
            <a:endParaRPr lang="de-DE" dirty="0" smtClean="0"/>
          </a:p>
          <a:p>
            <a:r>
              <a:rPr lang="de-DE" dirty="0" smtClean="0"/>
              <a:t>Eine wichtige Rolle in S2-Laboren spielt das Autoklavieren: Alle kontaminierten flüssigen und festen Abfälle müssen autoklaviert werden. Nur so ist ausgeschlossen, dass der GVO lebend in die Umwelt gelangen kann. Aus diesem Grund reicht es nicht aus, einen kontaminierten Laborkittel „nur“ zu waschen: Er muss entweder in einem desinfizierendem Waschverfahren gewaschen oder autoklaviert und danach „normal“ gewaschen werden.</a:t>
            </a:r>
          </a:p>
          <a:p>
            <a:endParaRPr lang="de-DE" dirty="0" smtClean="0"/>
          </a:p>
          <a:p>
            <a:r>
              <a:rPr lang="de-DE" dirty="0" smtClean="0"/>
              <a:t>Im Übrigen gelten die Grundregeln der guten mikrobiologischen Technik in Verbindung mit den zusätzlichen Maßnahmen für den Umgang mit Biostoffen der Risikogruppe 2.</a:t>
            </a:r>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33</a:t>
            </a:fld>
            <a:endParaRPr lang="de-DE"/>
          </a:p>
        </p:txBody>
      </p:sp>
    </p:spTree>
    <p:extLst>
      <p:ext uri="{BB962C8B-B14F-4D97-AF65-F5344CB8AC3E}">
        <p14:creationId xmlns:p14="http://schemas.microsoft.com/office/powerpoint/2010/main" val="1409757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r>
              <a:rPr lang="de-DE" dirty="0" smtClean="0"/>
              <a:t>Wir fassen noch einmal zusammen, was alles zu den Grundregeln guter mikrobiologischer Technik zählt:</a:t>
            </a:r>
          </a:p>
          <a:p>
            <a:endParaRPr lang="de-DE" dirty="0" smtClean="0"/>
          </a:p>
          <a:p>
            <a:r>
              <a:rPr lang="de-DE" dirty="0" smtClean="0"/>
              <a:t>Bei der Arbeit halten Sie Fenster und Türen geschlossen.</a:t>
            </a:r>
          </a:p>
          <a:p>
            <a:endParaRPr lang="de-DE" dirty="0" smtClean="0"/>
          </a:p>
          <a:p>
            <a:r>
              <a:rPr lang="de-DE" dirty="0" smtClean="0"/>
              <a:t>Essen, Trinken, Rauchen oder das Auftragen von kosmetischen Produkten ist im Labor nicht erlaubt.</a:t>
            </a:r>
          </a:p>
          <a:p>
            <a:endParaRPr lang="de-DE" dirty="0" smtClean="0"/>
          </a:p>
          <a:p>
            <a:r>
              <a:rPr lang="de-DE" dirty="0" smtClean="0"/>
              <a:t>Sie tragen Laborkittel und ggf. zusätzliche PSA wie Handschuhe oder </a:t>
            </a:r>
            <a:r>
              <a:rPr lang="de-DE" dirty="0" err="1" smtClean="0"/>
              <a:t>Gestellbrille</a:t>
            </a:r>
            <a:r>
              <a:rPr lang="de-DE" dirty="0" smtClean="0"/>
              <a:t>.</a:t>
            </a:r>
          </a:p>
          <a:p>
            <a:endParaRPr lang="de-DE" dirty="0" smtClean="0"/>
          </a:p>
          <a:p>
            <a:r>
              <a:rPr lang="de-DE" dirty="0" smtClean="0"/>
              <a:t>Sie verwenden </a:t>
            </a:r>
            <a:r>
              <a:rPr lang="de-DE" dirty="0" err="1" smtClean="0"/>
              <a:t>Pipettierhilfen</a:t>
            </a:r>
            <a:r>
              <a:rPr lang="de-DE" dirty="0" smtClean="0"/>
              <a:t>!</a:t>
            </a:r>
          </a:p>
          <a:p>
            <a:endParaRPr lang="de-DE" dirty="0" smtClean="0"/>
          </a:p>
          <a:p>
            <a:r>
              <a:rPr lang="de-DE" dirty="0" smtClean="0"/>
              <a:t>Sie vermeiden den Umgang mit Spritzen und Kanülen weitestgehend…</a:t>
            </a:r>
          </a:p>
          <a:p>
            <a:endParaRPr lang="de-DE" dirty="0" smtClean="0"/>
          </a:p>
          <a:p>
            <a:r>
              <a:rPr lang="de-DE" dirty="0" smtClean="0"/>
              <a:t>… und auch die Bildung von Aerosolen.</a:t>
            </a:r>
          </a:p>
          <a:p>
            <a:endParaRPr lang="de-DE" dirty="0" smtClean="0"/>
          </a:p>
          <a:p>
            <a:r>
              <a:rPr lang="de-DE" dirty="0" smtClean="0"/>
              <a:t>Sie waschen die Hände nach Beendigung der Arbeit oder vor dem Verlassen des Labors. Ggf. ist eine Desinfektion notwendig. Hautpflege nicht vergessen!</a:t>
            </a:r>
          </a:p>
          <a:p>
            <a:endParaRPr lang="de-DE" dirty="0" smtClean="0"/>
          </a:p>
          <a:p>
            <a:r>
              <a:rPr lang="de-DE" dirty="0" smtClean="0"/>
              <a:t>Sie räumen die Arbeitsbereiche auf und halten sie sauber.</a:t>
            </a:r>
          </a:p>
          <a:p>
            <a:endParaRPr lang="de-DE" dirty="0" smtClean="0"/>
          </a:p>
          <a:p>
            <a:r>
              <a:rPr lang="de-DE" dirty="0" smtClean="0"/>
              <a:t>Sie überprüfen in regelmäßigen Abständen die Identität der verwendeten Biostoffe.</a:t>
            </a:r>
          </a:p>
          <a:p>
            <a:endParaRPr lang="de-DE" dirty="0" smtClean="0"/>
          </a:p>
          <a:p>
            <a:r>
              <a:rPr lang="de-DE" dirty="0" smtClean="0"/>
              <a:t>Jedes Jahr findet eine arbeitsplatzbezogene Unterweisung statt, an der Sie teilnehmen.</a:t>
            </a:r>
          </a:p>
          <a:p>
            <a:endParaRPr lang="de-DE" dirty="0" smtClean="0"/>
          </a:p>
          <a:p>
            <a:r>
              <a:rPr lang="de-DE" dirty="0" smtClean="0"/>
              <a:t>Unerfahrene Mitarbeiter werden vor Beginn der Laborarbeit angeleitet.</a:t>
            </a:r>
          </a:p>
          <a:p>
            <a:endParaRPr lang="de-DE" dirty="0" smtClean="0"/>
          </a:p>
          <a:p>
            <a:r>
              <a:rPr lang="de-DE" dirty="0" smtClean="0"/>
              <a:t>Ungeziefer im Labor muss bekämpft werden.</a:t>
            </a:r>
          </a:p>
          <a:p>
            <a:endParaRPr lang="de-DE" dirty="0" smtClean="0"/>
          </a:p>
          <a:p>
            <a:r>
              <a:rPr lang="de-DE" dirty="0" smtClean="0"/>
              <a:t>Diese 12 Hygieneregeln bilden die solide Basis für eine sichere Laborarbeit.</a:t>
            </a:r>
          </a:p>
          <a:p>
            <a:endParaRPr lang="de-DE" dirty="0" smtClean="0"/>
          </a:p>
          <a:p>
            <a:r>
              <a:rPr lang="de-DE" dirty="0" smtClean="0"/>
              <a:t>Wenn mit weiteren Gefährdungen in Ihrem Arbeitsbereich zu rechnen ist, müssen diese Grundregeln um weitere Schutzmaßnahmen ergänzt werden.</a:t>
            </a:r>
          </a:p>
          <a:p>
            <a:endParaRPr lang="de-DE" dirty="0" smtClean="0"/>
          </a:p>
          <a:p>
            <a:r>
              <a:rPr lang="de-DE" dirty="0" smtClean="0"/>
              <a:t>Wenden Sie die Kenntnisse und die praktische Erfahrung der Hygienemaßnahmen konsequent an – eine Kontamination durch Biostoffe oder eine Verschleppung ist dann so gut wie ausgeschlossen.</a:t>
            </a:r>
          </a:p>
        </p:txBody>
      </p:sp>
      <p:sp>
        <p:nvSpPr>
          <p:cNvPr id="4" name="Foliennummernplatzhalter 3"/>
          <p:cNvSpPr>
            <a:spLocks noGrp="1"/>
          </p:cNvSpPr>
          <p:nvPr>
            <p:ph type="sldNum" sz="quarter" idx="10"/>
          </p:nvPr>
        </p:nvSpPr>
        <p:spPr/>
        <p:txBody>
          <a:bodyPr/>
          <a:lstStyle/>
          <a:p>
            <a:fld id="{F803D59B-65B8-44D3-96B3-09C277B5A898}" type="slidenum">
              <a:rPr lang="de-DE" smtClean="0"/>
              <a:pPr/>
              <a:t>35</a:t>
            </a:fld>
            <a:endParaRPr lang="de-DE"/>
          </a:p>
        </p:txBody>
      </p:sp>
    </p:spTree>
    <p:extLst>
      <p:ext uri="{BB962C8B-B14F-4D97-AF65-F5344CB8AC3E}">
        <p14:creationId xmlns:p14="http://schemas.microsoft.com/office/powerpoint/2010/main" val="2691748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Jetzt sind Sie schon am Ende des Lernprogramms angekommen. Sie haben viele Anregungen, Tipps und Hinweise zum sicheren Umgang mit Biostoffen bei Ihrer täglichen Laborarbeit erhalten. So können Sie Ihren Arbeitsalltag noch sicherer gestalten können.</a:t>
            </a:r>
          </a:p>
          <a:p>
            <a:endParaRPr lang="de-DE" dirty="0" smtClean="0"/>
          </a:p>
          <a:p>
            <a:r>
              <a:rPr lang="de-DE" dirty="0" smtClean="0"/>
              <a:t>Wenn Sie weitere Fragen zur Sicherheit und zum Gesundheitsschutz haben, können Sie sich z.B. an Ihre Fachkraft für Arbeitssicherheit oder Ihren Vorgesetzten wenden. Auch die Berufsgenossenschaft Rohstoffe und chemische Industrie hilft Ihnen jederzeit weiter.</a:t>
            </a:r>
          </a:p>
          <a:p>
            <a:endParaRPr lang="de-DE" dirty="0" smtClean="0"/>
          </a:p>
          <a:p>
            <a:r>
              <a:rPr lang="de-DE" dirty="0" smtClean="0"/>
              <a:t>Denken Sie bitte daran: Nur wenn Sie die Schutz- und Hygienemaßnahmen bei Tätigkeiten mit Biostoffen einhalten, ist eine Infektion durch diesen Stoffe so gut wie ausgeschlossen.</a:t>
            </a:r>
          </a:p>
        </p:txBody>
      </p:sp>
      <p:sp>
        <p:nvSpPr>
          <p:cNvPr id="4" name="Foliennummernplatzhalter 3"/>
          <p:cNvSpPr>
            <a:spLocks noGrp="1"/>
          </p:cNvSpPr>
          <p:nvPr>
            <p:ph type="sldNum" sz="quarter" idx="10"/>
          </p:nvPr>
        </p:nvSpPr>
        <p:spPr/>
        <p:txBody>
          <a:bodyPr/>
          <a:lstStyle/>
          <a:p>
            <a:fld id="{F803D59B-65B8-44D3-96B3-09C277B5A898}" type="slidenum">
              <a:rPr lang="de-DE" smtClean="0"/>
              <a:pPr/>
              <a:t>39</a:t>
            </a:fld>
            <a:endParaRPr lang="de-DE"/>
          </a:p>
        </p:txBody>
      </p:sp>
    </p:spTree>
    <p:extLst>
      <p:ext uri="{BB962C8B-B14F-4D97-AF65-F5344CB8AC3E}">
        <p14:creationId xmlns:p14="http://schemas.microsoft.com/office/powerpoint/2010/main" val="1836304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Im Film haben Sie eben gesehen, dass sich aus einer kleinen Unachtsamkeit eine Gefährdung ergeben kann. Wie konnte es dazu kommen? Welche Versäumnisse waren für die Situation verantwortlich? </a:t>
            </a:r>
          </a:p>
          <a:p>
            <a:r>
              <a:rPr lang="de-DE" dirty="0" smtClean="0"/>
              <a:t>Abgelenkt durch das Gespräch mit der Laborleiterin und der Praktikantin hatte es der Mitarbeiter versehentlich versäumt, den kontaminierten Arbeitsplatz sofort zu reinigen und zu desinfizieren. So konnte der </a:t>
            </a:r>
            <a:r>
              <a:rPr lang="de-DE" dirty="0" err="1" smtClean="0"/>
              <a:t>Biostoff</a:t>
            </a:r>
            <a:r>
              <a:rPr lang="de-DE" dirty="0" smtClean="0"/>
              <a:t> an viele andere Stellen im Labor gelangen – auch dorthin, wo er nicht vermutet wurde.</a:t>
            </a:r>
          </a:p>
          <a:p>
            <a:endParaRPr lang="de-DE" dirty="0" smtClean="0"/>
          </a:p>
          <a:p>
            <a:r>
              <a:rPr lang="de-DE" dirty="0" smtClean="0"/>
              <a:t>Durch das kontaminierte Mobiltelefon entsteht eine weitere mögliche Gefährdung: Beim Benutzen könnte der </a:t>
            </a:r>
            <a:r>
              <a:rPr lang="de-DE" dirty="0" err="1" smtClean="0"/>
              <a:t>Biostoff</a:t>
            </a:r>
            <a:r>
              <a:rPr lang="de-DE" dirty="0" smtClean="0"/>
              <a:t> insbesondere durch den Gesichtskontakt über Haut oder Schleimhaut in den Körper gelangen. Wenn Sie das Smartphone beim Verlassen des Biolabors mitnehmen, verlässt auch der </a:t>
            </a:r>
            <a:r>
              <a:rPr lang="de-DE" dirty="0" err="1" smtClean="0"/>
              <a:t>Biostoff</a:t>
            </a:r>
            <a:r>
              <a:rPr lang="de-DE" dirty="0" smtClean="0"/>
              <a:t> das Labor.</a:t>
            </a:r>
          </a:p>
          <a:p>
            <a:endParaRPr lang="de-DE" dirty="0" smtClean="0"/>
          </a:p>
          <a:p>
            <a:r>
              <a:rPr lang="de-DE" dirty="0" smtClean="0"/>
              <a:t>Somit kommt der Hygiene im Labor eine große Bedeutung zu. Egal, mit welchen Biostoffen Sie umgehen und unabhängig von der Schutzstufe Ihres Labors – wenden Sie immer die so genannten Grundregeln guter mikrobiologischer Technik an. Sie bilden als „allgemeine Regeln“ die Basis für einen wirksamen Schutz. Ab den Schutz- und Sicherheitsstufen 2 sind weitere, ergänzende Maßnahmen und Regeln beim Umgang mit Biostoffen zu berücksichtigen.</a:t>
            </a:r>
          </a:p>
          <a:p>
            <a:endParaRPr lang="de-DE" dirty="0" smtClean="0"/>
          </a:p>
          <a:p>
            <a:r>
              <a:rPr lang="de-DE" dirty="0" smtClean="0"/>
              <a:t>Welche das im Einzelnen sind erfahren Sie auf den folgenden Seiten.</a:t>
            </a:r>
          </a:p>
        </p:txBody>
      </p:sp>
      <p:sp>
        <p:nvSpPr>
          <p:cNvPr id="4" name="Foliennummernplatzhalter 3"/>
          <p:cNvSpPr>
            <a:spLocks noGrp="1"/>
          </p:cNvSpPr>
          <p:nvPr>
            <p:ph type="sldNum" sz="quarter" idx="10"/>
          </p:nvPr>
        </p:nvSpPr>
        <p:spPr/>
        <p:txBody>
          <a:bodyPr/>
          <a:lstStyle/>
          <a:p>
            <a:fld id="{F803D59B-65B8-44D3-96B3-09C277B5A898}" type="slidenum">
              <a:rPr lang="de-DE" smtClean="0"/>
              <a:pPr/>
              <a:t>5</a:t>
            </a:fld>
            <a:endParaRPr lang="de-DE"/>
          </a:p>
        </p:txBody>
      </p:sp>
    </p:spTree>
    <p:extLst>
      <p:ext uri="{BB962C8B-B14F-4D97-AF65-F5344CB8AC3E}">
        <p14:creationId xmlns:p14="http://schemas.microsoft.com/office/powerpoint/2010/main" val="1849693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smtClean="0"/>
          </a:p>
          <a:p>
            <a:r>
              <a:rPr lang="de-DE" dirty="0" smtClean="0"/>
              <a:t>Eine wichtige Grundregel guter mikrobiologischer Technik lautet: Die Arbeitsbereiche müssen sauber und aufgeräumt sein. Dann haben Sie einen guten Überblick auf alle Arbeitsmittel und Ihnen steht nichts im Wege, was z.B. durch eine Unachtsamkeit umfallen könnte. Das gilt auch, wenn Sie mit gentechnisch veränderten Organismen der Risikogruppe 1 arbeiten.</a:t>
            </a:r>
          </a:p>
          <a:p>
            <a:endParaRPr lang="de-DE" dirty="0" smtClean="0"/>
          </a:p>
          <a:p>
            <a:r>
              <a:rPr lang="de-DE" dirty="0" smtClean="0"/>
              <a:t>Wenn Sie einen </a:t>
            </a:r>
            <a:r>
              <a:rPr lang="de-DE" dirty="0" err="1" smtClean="0"/>
              <a:t>Biostoff</a:t>
            </a:r>
            <a:r>
              <a:rPr lang="de-DE" dirty="0" smtClean="0"/>
              <a:t> verschütten, muss der kontaminierte Bereich sofort desinfiziert werden. Das leuchtet sofort ein: Wie im Film gesehen, konnte der </a:t>
            </a:r>
            <a:r>
              <a:rPr lang="de-DE" dirty="0" err="1" smtClean="0"/>
              <a:t>Biostoff</a:t>
            </a:r>
            <a:r>
              <a:rPr lang="de-DE" dirty="0" smtClean="0"/>
              <a:t> nur in andere Laborbereiche gelangen, weil diese wichtige Regel nicht beachtet wurde.</a:t>
            </a:r>
          </a:p>
          <a:p>
            <a:endParaRPr lang="de-DE" dirty="0" smtClean="0"/>
          </a:p>
          <a:p>
            <a:r>
              <a:rPr lang="de-DE" dirty="0" smtClean="0"/>
              <a:t>Eine Desinfektion ist nur dann wirksam, wenn Sie ein geeignetes Mittel verwenden und die Einwirkzeit beachten.</a:t>
            </a:r>
          </a:p>
        </p:txBody>
      </p:sp>
      <p:sp>
        <p:nvSpPr>
          <p:cNvPr id="4" name="Foliennummernplatzhalter 3"/>
          <p:cNvSpPr>
            <a:spLocks noGrp="1"/>
          </p:cNvSpPr>
          <p:nvPr>
            <p:ph type="sldNum" sz="quarter" idx="10"/>
          </p:nvPr>
        </p:nvSpPr>
        <p:spPr/>
        <p:txBody>
          <a:bodyPr/>
          <a:lstStyle/>
          <a:p>
            <a:fld id="{F803D59B-65B8-44D3-96B3-09C277B5A898}" type="slidenum">
              <a:rPr lang="de-DE" smtClean="0"/>
              <a:pPr/>
              <a:t>7</a:t>
            </a:fld>
            <a:endParaRPr lang="de-DE"/>
          </a:p>
        </p:txBody>
      </p:sp>
    </p:spTree>
    <p:extLst>
      <p:ext uri="{BB962C8B-B14F-4D97-AF65-F5344CB8AC3E}">
        <p14:creationId xmlns:p14="http://schemas.microsoft.com/office/powerpoint/2010/main" val="2648165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8</a:t>
            </a:fld>
            <a:endParaRPr lang="de-DE"/>
          </a:p>
        </p:txBody>
      </p:sp>
    </p:spTree>
    <p:extLst>
      <p:ext uri="{BB962C8B-B14F-4D97-AF65-F5344CB8AC3E}">
        <p14:creationId xmlns:p14="http://schemas.microsoft.com/office/powerpoint/2010/main" val="3928323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 nächste Stichwort lautet: Händehygiene! Ein Muss ist dabei das sorgfältige Händewaschen: Nicht nur beim Verlassen des Arbeitsbereichs – also dann, wenn Sie z.B. zur Pause oder in den Feierabend gehen - sondern auch jedes Mal, wenn Sie Ihre Arbeit abgeschlossen haben. Wenn Sie in Laboren der Schutzstufe 2 arbeiten, gelten noch strengere Anforderungen an die Händehygiene. Sie werden später genannt.</a:t>
            </a:r>
            <a:r>
              <a:rPr lang="de-DE" baseline="0" dirty="0" smtClean="0"/>
              <a:t> </a:t>
            </a:r>
            <a:r>
              <a:rPr lang="de-DE" dirty="0" smtClean="0"/>
              <a:t>Nach dem Händewaschen gehört auch die Handpflege mit einem geeigneten Pflegemittel zum Pflichtprogramm.</a:t>
            </a:r>
          </a:p>
          <a:p>
            <a:endParaRPr lang="de-DE" dirty="0" smtClean="0"/>
          </a:p>
          <a:p>
            <a:r>
              <a:rPr lang="de-DE" dirty="0" smtClean="0"/>
              <a:t>Sie sehen, es geht also immer darum, eine mögliche Kontaminationsverschleppung zu verhindern und Verschleppungsketten zu unterbrechen.</a:t>
            </a:r>
          </a:p>
          <a:p>
            <a:endParaRPr lang="de-DE" dirty="0" smtClean="0"/>
          </a:p>
          <a:p>
            <a:r>
              <a:rPr lang="de-DE" dirty="0" smtClean="0"/>
              <a:t>Und übrigens: Denken Sie daran, dass bei einer offenen Wunde – wie etwa eine Schnittverletzung am Finger - ein erhöhtes Infektionsrisiko besteht. Je nach Gefährdungspotenzial des Biostoffs sind vorbeugende Maßnahmen zu ergreifen. Sie sollten die Wunde auf jeden Fall durch geeignete Handschuhe schützen. Eventuell besteht auch ein Arbeitsverbot. Im Zweifelsfall sollten Sie sich informieren, wie die Situation in Ihrem Labor geregelt ist!</a:t>
            </a:r>
          </a:p>
        </p:txBody>
      </p:sp>
      <p:sp>
        <p:nvSpPr>
          <p:cNvPr id="4" name="Foliennummernplatzhalter 3"/>
          <p:cNvSpPr>
            <a:spLocks noGrp="1"/>
          </p:cNvSpPr>
          <p:nvPr>
            <p:ph type="sldNum" sz="quarter" idx="10"/>
          </p:nvPr>
        </p:nvSpPr>
        <p:spPr/>
        <p:txBody>
          <a:bodyPr/>
          <a:lstStyle/>
          <a:p>
            <a:fld id="{F803D59B-65B8-44D3-96B3-09C277B5A898}" type="slidenum">
              <a:rPr lang="de-DE" smtClean="0"/>
              <a:pPr/>
              <a:t>9</a:t>
            </a:fld>
            <a:endParaRPr lang="de-DE"/>
          </a:p>
        </p:txBody>
      </p:sp>
    </p:spTree>
    <p:extLst>
      <p:ext uri="{BB962C8B-B14F-4D97-AF65-F5344CB8AC3E}">
        <p14:creationId xmlns:p14="http://schemas.microsoft.com/office/powerpoint/2010/main" val="680703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Aerosole sind luftgetragene, kleinste Tröpfchen oder feste Partikel, die wegen ihrer geringen Größe schweben, sich im Raum verteilen und leicht eingeatmet werden können. Bekannte Bespiele für sichtbare Aerosole im Alltag sind zum Bespiel Wolken oder Smog. </a:t>
            </a:r>
          </a:p>
          <a:p>
            <a:r>
              <a:rPr lang="de-DE" dirty="0" smtClean="0"/>
              <a:t>Aerosole können sich auch bei vielen Labortätigkeiten bilden: Füllen Sie zum Beispiel Kulturflüssigkeit ab oder überimpfen eine Kultur, können sogenannte Bioaerosole auftreten. Bioaerosole sind deshalb so gefährlich, weil sie sich im Labor gleichmäßig verteilen und Mikroorganismen lange in ihnen überleben können. Beim Einatmen gelangen die Keime über Ihre Schleimhäute in den Körper und können unter Umständen eine Infektion auslösen.</a:t>
            </a:r>
          </a:p>
          <a:p>
            <a:endParaRPr lang="de-DE" dirty="0" smtClean="0"/>
          </a:p>
          <a:p>
            <a:r>
              <a:rPr lang="de-DE" dirty="0" smtClean="0"/>
              <a:t>Mittlerweile gilt die Aufnahme von Aerosolen als Hauptinfektionsquelle im Labor! </a:t>
            </a:r>
          </a:p>
          <a:p>
            <a:endParaRPr lang="de-DE" dirty="0" smtClean="0"/>
          </a:p>
          <a:p>
            <a:r>
              <a:rPr lang="de-DE" dirty="0" smtClean="0"/>
              <a:t>Müssen Sie mit Aerosolen bei Ihrer Laborarbeit rechnen? Dann gilt: Arbeiten Sie in einer mikrobiologischen Sicherheitswerkbank!</a:t>
            </a:r>
          </a:p>
        </p:txBody>
      </p:sp>
      <p:sp>
        <p:nvSpPr>
          <p:cNvPr id="4" name="Foliennummernplatzhalter 3"/>
          <p:cNvSpPr>
            <a:spLocks noGrp="1"/>
          </p:cNvSpPr>
          <p:nvPr>
            <p:ph type="sldNum" sz="quarter" idx="10"/>
          </p:nvPr>
        </p:nvSpPr>
        <p:spPr/>
        <p:txBody>
          <a:bodyPr/>
          <a:lstStyle/>
          <a:p>
            <a:fld id="{F803D59B-65B8-44D3-96B3-09C277B5A898}" type="slidenum">
              <a:rPr lang="de-DE" smtClean="0"/>
              <a:pPr/>
              <a:t>11</a:t>
            </a:fld>
            <a:endParaRPr lang="de-DE"/>
          </a:p>
        </p:txBody>
      </p:sp>
    </p:spTree>
    <p:extLst>
      <p:ext uri="{BB962C8B-B14F-4D97-AF65-F5344CB8AC3E}">
        <p14:creationId xmlns:p14="http://schemas.microsoft.com/office/powerpoint/2010/main" val="439651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12</a:t>
            </a:fld>
            <a:endParaRPr lang="de-DE"/>
          </a:p>
        </p:txBody>
      </p:sp>
    </p:spTree>
    <p:extLst>
      <p:ext uri="{BB962C8B-B14F-4D97-AF65-F5344CB8AC3E}">
        <p14:creationId xmlns:p14="http://schemas.microsoft.com/office/powerpoint/2010/main" val="2935078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Während Ihrer täglichen Arbeit gehen Sie ständig mit Stoffen um und kommen mit Ihren Händen gefährlichen Substanzen besonders nahe - ohne Schutz könnten Gefahrstoffe leicht auf Ihre Haut gelangen und zu Verletzungen führen.</a:t>
            </a:r>
          </a:p>
          <a:p>
            <a:endParaRPr lang="de-DE" dirty="0" smtClean="0"/>
          </a:p>
          <a:p>
            <a:r>
              <a:rPr lang="de-DE" dirty="0" smtClean="0"/>
              <a:t>Damit die Handschuhe wirksam schützen können, sind einige generelle Regeln zu beachten:</a:t>
            </a:r>
          </a:p>
          <a:p>
            <a:endParaRPr lang="de-DE" dirty="0" smtClean="0"/>
          </a:p>
          <a:p>
            <a:pPr marL="171450" indent="-171450">
              <a:buFont typeface="Arial" panose="020B0604020202020204" pitchFamily="34" charset="0"/>
              <a:buChar char="•"/>
            </a:pPr>
            <a:r>
              <a:rPr lang="de-DE" dirty="0" smtClean="0"/>
              <a:t>Ziehen Sie die Handschuhe nur über saubere und trockene Hände. </a:t>
            </a:r>
          </a:p>
          <a:p>
            <a:pPr marL="171450" indent="-171450">
              <a:buFont typeface="Arial" panose="020B0604020202020204" pitchFamily="34" charset="0"/>
              <a:buChar char="•"/>
            </a:pPr>
            <a:r>
              <a:rPr lang="de-DE" dirty="0" smtClean="0"/>
              <a:t>Achten Sie darauf, dass Ihre Haut oberhalb des Handschuhs durch den Laborkittel geschützt ist. </a:t>
            </a:r>
          </a:p>
          <a:p>
            <a:pPr marL="171450" indent="-171450">
              <a:buFont typeface="Arial" panose="020B0604020202020204" pitchFamily="34" charset="0"/>
              <a:buChar char="•"/>
            </a:pPr>
            <a:r>
              <a:rPr lang="de-DE" dirty="0" smtClean="0"/>
              <a:t>Tragen Sie Handschuhe nur so lange wie nötig. Denn bei längerem Tragen (etwa ab 20 Minuten) stauen sich Wärme und Feuchtigkeit im Handschuh. </a:t>
            </a:r>
          </a:p>
          <a:p>
            <a:pPr marL="171450" indent="-171450">
              <a:buFont typeface="Arial" panose="020B0604020202020204" pitchFamily="34" charset="0"/>
              <a:buChar char="•"/>
            </a:pPr>
            <a:r>
              <a:rPr lang="de-DE" dirty="0" smtClean="0"/>
              <a:t>Wechseln Sie die Handschuhe, sobald sie innen feucht sind.</a:t>
            </a:r>
          </a:p>
          <a:p>
            <a:pPr marL="171450" indent="-171450">
              <a:buFont typeface="Arial" panose="020B0604020202020204" pitchFamily="34" charset="0"/>
              <a:buChar char="•"/>
            </a:pPr>
            <a:r>
              <a:rPr lang="de-DE" dirty="0" smtClean="0"/>
              <a:t>Einmalhandschuhe sollten Sie wechseln, sobald Spritzer darauf gekommen sind.</a:t>
            </a:r>
          </a:p>
          <a:p>
            <a:pPr marL="171450" indent="-171450">
              <a:buFont typeface="Arial" panose="020B0604020202020204" pitchFamily="34" charset="0"/>
              <a:buChar char="•"/>
            </a:pPr>
            <a:r>
              <a:rPr lang="de-DE" dirty="0" smtClean="0"/>
              <a:t>Benutzen Sie Einmalhandschuhe wirklich nur einmal - sie verlieren ihre Schutzwirkung bei mehrmaligem Gebrauch.</a:t>
            </a:r>
          </a:p>
          <a:p>
            <a:pPr marL="171450" indent="-171450">
              <a:buFont typeface="Arial" panose="020B0604020202020204" pitchFamily="34" charset="0"/>
              <a:buChar char="•"/>
            </a:pPr>
            <a:r>
              <a:rPr lang="de-DE" dirty="0" smtClean="0"/>
              <a:t>Lassen Sie mit benutzten Handschuhen keine Gegenstände wie Lichtschalter, Wasserhähne, Telefonhörer o.ä. an. Sie könnten die an den Handschuhen befindlichen Gefahrstoffe verschleppen!</a:t>
            </a:r>
          </a:p>
          <a:p>
            <a:pPr marL="171450" indent="-171450">
              <a:buFont typeface="Arial" panose="020B0604020202020204" pitchFamily="34" charset="0"/>
              <a:buChar char="•"/>
            </a:pPr>
            <a:r>
              <a:rPr lang="de-DE" dirty="0" smtClean="0"/>
              <a:t>Wissen Sie eigentlich, wie Sie Handschuhe korrekt An- und Ausziehen ohne die kontaminierten Bereiche der Handschuhe zu berühren?</a:t>
            </a: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13</a:t>
            </a:fld>
            <a:endParaRPr lang="de-DE"/>
          </a:p>
        </p:txBody>
      </p:sp>
    </p:spTree>
    <p:extLst>
      <p:ext uri="{BB962C8B-B14F-4D97-AF65-F5344CB8AC3E}">
        <p14:creationId xmlns:p14="http://schemas.microsoft.com/office/powerpoint/2010/main" val="7196136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8" name="Picture 20" descr="01-DGUV PPT-Titel_Fuß4zu3"/>
          <p:cNvPicPr>
            <a:picLocks noChangeAspect="1" noChangeArrowheads="1"/>
          </p:cNvPicPr>
          <p:nvPr userDrawn="1"/>
        </p:nvPicPr>
        <p:blipFill>
          <a:blip r:embed="rId2" cstate="print"/>
          <a:srcRect/>
          <a:stretch>
            <a:fillRect/>
          </a:stretch>
        </p:blipFill>
        <p:spPr bwMode="auto">
          <a:xfrm>
            <a:off x="0" y="5978525"/>
            <a:ext cx="9140825" cy="906463"/>
          </a:xfrm>
          <a:prstGeom prst="rect">
            <a:avLst/>
          </a:prstGeom>
          <a:noFill/>
          <a:ln w="9525">
            <a:noFill/>
            <a:miter lim="800000"/>
            <a:headEnd/>
            <a:tailEnd/>
          </a:ln>
        </p:spPr>
      </p:pic>
      <p:sp>
        <p:nvSpPr>
          <p:cNvPr id="2" name="Titel 1"/>
          <p:cNvSpPr>
            <a:spLocks noGrp="1"/>
          </p:cNvSpPr>
          <p:nvPr>
            <p:ph type="ctrTitle"/>
          </p:nvPr>
        </p:nvSpPr>
        <p:spPr>
          <a:xfrm>
            <a:off x="2051050" y="2162175"/>
            <a:ext cx="6662738" cy="936377"/>
          </a:xfrm>
        </p:spPr>
        <p:txBody>
          <a:bodyPr anchor="t" anchorCtr="0">
            <a:normAutofit/>
          </a:bodyPr>
          <a:lstStyle>
            <a:lvl1pPr algn="l">
              <a:defRPr sz="30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2051050" y="3170560"/>
            <a:ext cx="6662738" cy="2016224"/>
          </a:xfrm>
        </p:spPr>
        <p:txBody>
          <a:bodyPr>
            <a:normAutofit/>
          </a:bodyPr>
          <a:lstStyle>
            <a:lvl1pPr marL="0" indent="0" algn="l">
              <a:buNone/>
              <a:defRPr sz="2400" b="1">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15" name="Datumsplatzhalter 14"/>
          <p:cNvSpPr>
            <a:spLocks noGrp="1"/>
          </p:cNvSpPr>
          <p:nvPr>
            <p:ph type="dt" sz="half" idx="10"/>
          </p:nvPr>
        </p:nvSpPr>
        <p:spPr>
          <a:xfrm>
            <a:off x="2051050" y="6309320"/>
            <a:ext cx="4680520" cy="243408"/>
          </a:xfrm>
          <a:prstGeom prst="rect">
            <a:avLst/>
          </a:prstGeom>
        </p:spPr>
        <p:txBody>
          <a:bodyPr lIns="0" tIns="0" rIns="0" bIns="0" anchor="t" anchorCtr="0"/>
          <a:lstStyle>
            <a:lvl1pPr algn="l">
              <a:defRPr sz="1500">
                <a:solidFill>
                  <a:schemeClr val="bg2"/>
                </a:solidFill>
              </a:defRPr>
            </a:lvl1pPr>
          </a:lstStyle>
          <a:p>
            <a:fld id="{A6D7B14A-A4DC-49D6-BDF3-349DC102E4D6}" type="datetime1">
              <a:rPr lang="de-DE" smtClean="0"/>
              <a:t>23.02.2021</a:t>
            </a:fld>
            <a:endParaRPr lang="de-DE"/>
          </a:p>
        </p:txBody>
      </p:sp>
      <p:sp>
        <p:nvSpPr>
          <p:cNvPr id="17" name="Fußzeilenplatzhalter 16"/>
          <p:cNvSpPr>
            <a:spLocks noGrp="1"/>
          </p:cNvSpPr>
          <p:nvPr>
            <p:ph type="ftr" sz="quarter" idx="12"/>
          </p:nvPr>
        </p:nvSpPr>
        <p:spPr>
          <a:xfrm>
            <a:off x="2051050" y="5949280"/>
            <a:ext cx="4666034" cy="288032"/>
          </a:xfrm>
          <a:prstGeom prst="rect">
            <a:avLst/>
          </a:prstGeom>
        </p:spPr>
        <p:txBody>
          <a:bodyPr lIns="0" tIns="0" rIns="0" bIns="0" anchor="t" anchorCtr="0"/>
          <a:lstStyle>
            <a:lvl1pPr>
              <a:defRPr sz="1700">
                <a:solidFill>
                  <a:schemeClr val="bg2"/>
                </a:solidFill>
              </a:defRPr>
            </a:lvl1pPr>
          </a:lstStyle>
          <a:p>
            <a:pPr algn="l"/>
            <a:r>
              <a:rPr lang="de-DE" smtClean="0"/>
              <a:t>Unterweisung: Grundregeln mikrobiologischer Technik</a:t>
            </a:r>
          </a:p>
        </p:txBody>
      </p:sp>
      <p:pic>
        <p:nvPicPr>
          <p:cNvPr id="9" name="Grafik 8" descr="01 PPT-Kopf BG RCI -150dpi_4zu3.png"/>
          <p:cNvPicPr>
            <a:picLocks noChangeAspect="1"/>
          </p:cNvPicPr>
          <p:nvPr userDrawn="1"/>
        </p:nvPicPr>
        <p:blipFill>
          <a:blip r:embed="rId3" cstate="print"/>
          <a:stretch>
            <a:fillRect/>
          </a:stretch>
        </p:blipFill>
        <p:spPr>
          <a:xfrm>
            <a:off x="0" y="0"/>
            <a:ext cx="9144000" cy="179937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5796336" y="6381328"/>
            <a:ext cx="1223936" cy="476672"/>
          </a:xfrm>
          <a:prstGeom prst="rect">
            <a:avLst/>
          </a:prstGeom>
        </p:spPr>
        <p:txBody>
          <a:bodyPr lIns="0" rIns="0" anchor="ctr" anchorCtr="0"/>
          <a:lstStyle>
            <a:lvl1pPr algn="r">
              <a:defRPr sz="1300">
                <a:solidFill>
                  <a:schemeClr val="bg1"/>
                </a:solidFill>
              </a:defRPr>
            </a:lvl1pPr>
          </a:lstStyle>
          <a:p>
            <a:fld id="{5633A3D8-5DB1-48CE-8CD8-2B6801362E20}" type="datetime1">
              <a:rPr lang="de-DE" smtClean="0"/>
              <a:t>23.02.2021</a:t>
            </a:fld>
            <a:endParaRPr lang="de-DE"/>
          </a:p>
        </p:txBody>
      </p:sp>
      <p:sp>
        <p:nvSpPr>
          <p:cNvPr id="4" name="Fußzeilenplatzhalter 3"/>
          <p:cNvSpPr>
            <a:spLocks noGrp="1"/>
          </p:cNvSpPr>
          <p:nvPr>
            <p:ph type="ftr" sz="quarter" idx="11"/>
          </p:nvPr>
        </p:nvSpPr>
        <p:spPr>
          <a:xfrm>
            <a:off x="554038" y="6381326"/>
            <a:ext cx="4522018" cy="476674"/>
          </a:xfrm>
          <a:prstGeom prst="rect">
            <a:avLst/>
          </a:prstGeom>
        </p:spPr>
        <p:txBody>
          <a:bodyPr lIns="0" anchor="ctr" anchorCtr="0"/>
          <a:lstStyle>
            <a:lvl1pPr algn="l">
              <a:defRPr sz="1300">
                <a:solidFill>
                  <a:schemeClr val="bg1"/>
                </a:solidFill>
              </a:defRPr>
            </a:lvl1pPr>
          </a:lstStyle>
          <a:p>
            <a:pPr>
              <a:defRPr/>
            </a:pPr>
            <a:r>
              <a:rPr lang="de-DE" smtClean="0"/>
              <a:t>Unterweisung: Grundregeln mikrobiologischer Technik</a:t>
            </a:r>
            <a:endParaRPr lang="de-DE" dirty="0"/>
          </a:p>
        </p:txBody>
      </p:sp>
      <p:sp>
        <p:nvSpPr>
          <p:cNvPr id="5" name="Foliennummernplatzhalter 4"/>
          <p:cNvSpPr>
            <a:spLocks noGrp="1"/>
          </p:cNvSpPr>
          <p:nvPr>
            <p:ph type="sldNum" sz="quarter" idx="12"/>
          </p:nvPr>
        </p:nvSpPr>
        <p:spPr>
          <a:xfrm>
            <a:off x="7308304" y="6381328"/>
            <a:ext cx="1402060" cy="476672"/>
          </a:xfrm>
          <a:prstGeom prst="rect">
            <a:avLst/>
          </a:prstGeom>
        </p:spPr>
        <p:txBody>
          <a:bodyPr lIns="0" rIns="0" anchor="ctr" anchorCtr="0"/>
          <a:lstStyle>
            <a:lvl1pPr>
              <a:defRPr sz="1300">
                <a:solidFill>
                  <a:schemeClr val="bg1"/>
                </a:solidFill>
              </a:defRPr>
            </a:lvl1pPr>
          </a:lstStyle>
          <a:p>
            <a:fld id="{23A8995E-485D-4211-9F53-18892AE58A70}" type="slidenum">
              <a:rPr lang="de-DE" smtClean="0"/>
              <a:pPr/>
              <a:t>‹Nr.›</a:t>
            </a:fld>
            <a:endParaRPr lang="de-DE"/>
          </a:p>
        </p:txBody>
      </p:sp>
      <p:sp>
        <p:nvSpPr>
          <p:cNvPr id="8" name="Titel 1"/>
          <p:cNvSpPr>
            <a:spLocks noGrp="1"/>
          </p:cNvSpPr>
          <p:nvPr>
            <p:ph type="title"/>
          </p:nvPr>
        </p:nvSpPr>
        <p:spPr>
          <a:xfrm>
            <a:off x="554038" y="1195200"/>
            <a:ext cx="8156824" cy="449263"/>
          </a:xfrm>
        </p:spPr>
        <p:txBody>
          <a:bodyPr lIns="90000" tIns="46800" rIns="90000" bIns="46800"/>
          <a:lstStyle/>
          <a:p>
            <a:r>
              <a:rPr lang="de-DE" smtClean="0"/>
              <a:t>Titelmasterformat durch Klicken bearbeiten</a:t>
            </a:r>
            <a:endParaRPr lang="de-DE"/>
          </a:p>
        </p:txBody>
      </p:sp>
      <p:sp>
        <p:nvSpPr>
          <p:cNvPr id="9" name="Inhaltsplatzhalter 2"/>
          <p:cNvSpPr>
            <a:spLocks noGrp="1"/>
          </p:cNvSpPr>
          <p:nvPr>
            <p:ph idx="1"/>
          </p:nvPr>
        </p:nvSpPr>
        <p:spPr>
          <a:xfrm>
            <a:off x="554038" y="2057400"/>
            <a:ext cx="8156824" cy="38925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zweispaltiger Text/zwei Inhalte">
    <p:spTree>
      <p:nvGrpSpPr>
        <p:cNvPr id="1" name=""/>
        <p:cNvGrpSpPr/>
        <p:nvPr/>
      </p:nvGrpSpPr>
      <p:grpSpPr>
        <a:xfrm>
          <a:off x="0" y="0"/>
          <a:ext cx="0" cy="0"/>
          <a:chOff x="0" y="0"/>
          <a:chExt cx="0" cy="0"/>
        </a:xfrm>
      </p:grpSpPr>
      <p:sp>
        <p:nvSpPr>
          <p:cNvPr id="8" name="Titel 1"/>
          <p:cNvSpPr>
            <a:spLocks noGrp="1"/>
          </p:cNvSpPr>
          <p:nvPr>
            <p:ph type="title"/>
          </p:nvPr>
        </p:nvSpPr>
        <p:spPr>
          <a:xfrm>
            <a:off x="554038" y="1340768"/>
            <a:ext cx="8156824" cy="449263"/>
          </a:xfrm>
        </p:spPr>
        <p:txBody>
          <a:bodyPr/>
          <a:lstStyle/>
          <a:p>
            <a:r>
              <a:rPr lang="de-DE" smtClean="0"/>
              <a:t>Titelmasterformat durch Klicken bearbeiten</a:t>
            </a:r>
            <a:endParaRPr lang="de-DE"/>
          </a:p>
        </p:txBody>
      </p:sp>
      <p:sp>
        <p:nvSpPr>
          <p:cNvPr id="9" name="Inhaltsplatzhalter 2"/>
          <p:cNvSpPr>
            <a:spLocks noGrp="1"/>
          </p:cNvSpPr>
          <p:nvPr>
            <p:ph idx="1"/>
          </p:nvPr>
        </p:nvSpPr>
        <p:spPr>
          <a:xfrm>
            <a:off x="554038" y="2057400"/>
            <a:ext cx="3960000" cy="38925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Inhaltsplatzhalter 2"/>
          <p:cNvSpPr>
            <a:spLocks noGrp="1"/>
          </p:cNvSpPr>
          <p:nvPr>
            <p:ph idx="13"/>
          </p:nvPr>
        </p:nvSpPr>
        <p:spPr>
          <a:xfrm>
            <a:off x="4753788" y="2057400"/>
            <a:ext cx="3960000" cy="38925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10" name="Datumsplatzhalter 2"/>
          <p:cNvSpPr>
            <a:spLocks noGrp="1"/>
          </p:cNvSpPr>
          <p:nvPr>
            <p:ph type="dt" sz="half" idx="10"/>
          </p:nvPr>
        </p:nvSpPr>
        <p:spPr>
          <a:xfrm>
            <a:off x="5796336" y="6381328"/>
            <a:ext cx="1223936" cy="476672"/>
          </a:xfrm>
          <a:prstGeom prst="rect">
            <a:avLst/>
          </a:prstGeom>
        </p:spPr>
        <p:txBody>
          <a:bodyPr lIns="0" rIns="0" anchor="ctr" anchorCtr="0"/>
          <a:lstStyle>
            <a:lvl1pPr algn="r">
              <a:defRPr sz="1300">
                <a:solidFill>
                  <a:schemeClr val="bg1"/>
                </a:solidFill>
              </a:defRPr>
            </a:lvl1pPr>
          </a:lstStyle>
          <a:p>
            <a:fld id="{8E5DBC06-8FAC-416D-80DE-1EB8BF194730}" type="datetime1">
              <a:rPr lang="de-DE" smtClean="0"/>
              <a:t>23.02.2021</a:t>
            </a:fld>
            <a:endParaRPr lang="de-DE"/>
          </a:p>
        </p:txBody>
      </p:sp>
      <p:sp>
        <p:nvSpPr>
          <p:cNvPr id="11" name="Fußzeilenplatzhalter 3"/>
          <p:cNvSpPr>
            <a:spLocks noGrp="1"/>
          </p:cNvSpPr>
          <p:nvPr>
            <p:ph type="ftr" sz="quarter" idx="11"/>
          </p:nvPr>
        </p:nvSpPr>
        <p:spPr>
          <a:xfrm>
            <a:off x="554038" y="6381326"/>
            <a:ext cx="4594026" cy="476674"/>
          </a:xfrm>
          <a:prstGeom prst="rect">
            <a:avLst/>
          </a:prstGeom>
        </p:spPr>
        <p:txBody>
          <a:bodyPr lIns="0" anchor="ctr" anchorCtr="0"/>
          <a:lstStyle>
            <a:lvl1pPr algn="l">
              <a:defRPr sz="1300">
                <a:solidFill>
                  <a:schemeClr val="bg1"/>
                </a:solidFill>
              </a:defRPr>
            </a:lvl1pPr>
          </a:lstStyle>
          <a:p>
            <a:pPr>
              <a:defRPr/>
            </a:pPr>
            <a:r>
              <a:rPr lang="de-DE" smtClean="0"/>
              <a:t>Unterweisung: Grundregeln mikrobiologischer Technik</a:t>
            </a:r>
            <a:endParaRPr lang="de-DE" dirty="0"/>
          </a:p>
        </p:txBody>
      </p:sp>
      <p:sp>
        <p:nvSpPr>
          <p:cNvPr id="12" name="Foliennummernplatzhalter 4"/>
          <p:cNvSpPr>
            <a:spLocks noGrp="1"/>
          </p:cNvSpPr>
          <p:nvPr>
            <p:ph type="sldNum" sz="quarter" idx="12"/>
          </p:nvPr>
        </p:nvSpPr>
        <p:spPr>
          <a:xfrm>
            <a:off x="7308304" y="6381328"/>
            <a:ext cx="1402060" cy="476672"/>
          </a:xfrm>
          <a:prstGeom prst="rect">
            <a:avLst/>
          </a:prstGeom>
        </p:spPr>
        <p:txBody>
          <a:bodyPr lIns="0" rIns="0" anchor="ctr" anchorCtr="0"/>
          <a:lstStyle>
            <a:lvl1pPr>
              <a:defRPr sz="1300">
                <a:solidFill>
                  <a:schemeClr val="bg1"/>
                </a:solidFill>
              </a:defRPr>
            </a:lvl1pPr>
          </a:lstStyle>
          <a:p>
            <a:fld id="{23A8995E-485D-4211-9F53-18892AE58A70}"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Text und Inhalt 1">
    <p:spTree>
      <p:nvGrpSpPr>
        <p:cNvPr id="1" name=""/>
        <p:cNvGrpSpPr/>
        <p:nvPr/>
      </p:nvGrpSpPr>
      <p:grpSpPr>
        <a:xfrm>
          <a:off x="0" y="0"/>
          <a:ext cx="0" cy="0"/>
          <a:chOff x="0" y="0"/>
          <a:chExt cx="0" cy="0"/>
        </a:xfrm>
      </p:grpSpPr>
      <p:sp>
        <p:nvSpPr>
          <p:cNvPr id="8" name="Titel 1"/>
          <p:cNvSpPr>
            <a:spLocks noGrp="1"/>
          </p:cNvSpPr>
          <p:nvPr>
            <p:ph type="title"/>
          </p:nvPr>
        </p:nvSpPr>
        <p:spPr>
          <a:xfrm>
            <a:off x="554038" y="1340768"/>
            <a:ext cx="8156824" cy="449263"/>
          </a:xfrm>
        </p:spPr>
        <p:txBody>
          <a:bodyPr/>
          <a:lstStyle/>
          <a:p>
            <a:r>
              <a:rPr lang="de-DE" smtClean="0"/>
              <a:t>Titelmasterformat durch Klicken bearbeiten</a:t>
            </a:r>
            <a:endParaRPr lang="de-DE"/>
          </a:p>
        </p:txBody>
      </p:sp>
      <p:sp>
        <p:nvSpPr>
          <p:cNvPr id="9" name="Inhaltsplatzhalter 2"/>
          <p:cNvSpPr>
            <a:spLocks noGrp="1"/>
          </p:cNvSpPr>
          <p:nvPr>
            <p:ph idx="1"/>
          </p:nvPr>
        </p:nvSpPr>
        <p:spPr>
          <a:xfrm>
            <a:off x="554038" y="2057400"/>
            <a:ext cx="5292000" cy="38925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Inhaltsplatzhalter 2"/>
          <p:cNvSpPr>
            <a:spLocks noGrp="1"/>
          </p:cNvSpPr>
          <p:nvPr>
            <p:ph idx="13" hasCustomPrompt="1"/>
          </p:nvPr>
        </p:nvSpPr>
        <p:spPr>
          <a:xfrm>
            <a:off x="6085788" y="2057400"/>
            <a:ext cx="2628000" cy="3892550"/>
          </a:xfrm>
        </p:spPr>
        <p:txBody>
          <a:bodyPr/>
          <a:lstStyle>
            <a:lvl1pPr>
              <a:defRPr/>
            </a:lvl1pPr>
          </a:lstStyle>
          <a:p>
            <a:pPr lvl="0"/>
            <a:r>
              <a:rPr lang="de-DE" smtClean="0"/>
              <a:t>Objekt</a:t>
            </a:r>
            <a:endParaRPr lang="de-DE"/>
          </a:p>
        </p:txBody>
      </p:sp>
      <p:sp>
        <p:nvSpPr>
          <p:cNvPr id="10" name="Datumsplatzhalter 2"/>
          <p:cNvSpPr>
            <a:spLocks noGrp="1"/>
          </p:cNvSpPr>
          <p:nvPr>
            <p:ph type="dt" sz="half" idx="10"/>
          </p:nvPr>
        </p:nvSpPr>
        <p:spPr>
          <a:xfrm>
            <a:off x="5796336" y="6381328"/>
            <a:ext cx="1223936" cy="476672"/>
          </a:xfrm>
          <a:prstGeom prst="rect">
            <a:avLst/>
          </a:prstGeom>
        </p:spPr>
        <p:txBody>
          <a:bodyPr lIns="0" rIns="0" anchor="ctr" anchorCtr="0"/>
          <a:lstStyle>
            <a:lvl1pPr algn="r">
              <a:defRPr sz="1300">
                <a:solidFill>
                  <a:schemeClr val="bg1"/>
                </a:solidFill>
              </a:defRPr>
            </a:lvl1pPr>
          </a:lstStyle>
          <a:p>
            <a:fld id="{3ED53601-442A-42D7-A308-595102AAE324}" type="datetime1">
              <a:rPr lang="de-DE" smtClean="0"/>
              <a:t>23.02.2021</a:t>
            </a:fld>
            <a:endParaRPr lang="de-DE"/>
          </a:p>
        </p:txBody>
      </p:sp>
      <p:sp>
        <p:nvSpPr>
          <p:cNvPr id="11" name="Fußzeilenplatzhalter 3"/>
          <p:cNvSpPr>
            <a:spLocks noGrp="1"/>
          </p:cNvSpPr>
          <p:nvPr>
            <p:ph type="ftr" sz="quarter" idx="11"/>
          </p:nvPr>
        </p:nvSpPr>
        <p:spPr>
          <a:xfrm>
            <a:off x="554038" y="6381326"/>
            <a:ext cx="4594026" cy="476674"/>
          </a:xfrm>
          <a:prstGeom prst="rect">
            <a:avLst/>
          </a:prstGeom>
        </p:spPr>
        <p:txBody>
          <a:bodyPr lIns="0" anchor="ctr" anchorCtr="0"/>
          <a:lstStyle>
            <a:lvl1pPr algn="l">
              <a:defRPr sz="1300">
                <a:solidFill>
                  <a:schemeClr val="bg1"/>
                </a:solidFill>
              </a:defRPr>
            </a:lvl1pPr>
          </a:lstStyle>
          <a:p>
            <a:pPr>
              <a:defRPr/>
            </a:pPr>
            <a:r>
              <a:rPr lang="de-DE" smtClean="0"/>
              <a:t>Unterweisung: Grundregeln mikrobiologischer Technik</a:t>
            </a:r>
            <a:endParaRPr lang="de-DE" dirty="0"/>
          </a:p>
        </p:txBody>
      </p:sp>
      <p:sp>
        <p:nvSpPr>
          <p:cNvPr id="12" name="Foliennummernplatzhalter 4"/>
          <p:cNvSpPr>
            <a:spLocks noGrp="1"/>
          </p:cNvSpPr>
          <p:nvPr>
            <p:ph type="sldNum" sz="quarter" idx="12"/>
          </p:nvPr>
        </p:nvSpPr>
        <p:spPr>
          <a:xfrm>
            <a:off x="7308304" y="6381328"/>
            <a:ext cx="1402060" cy="476672"/>
          </a:xfrm>
          <a:prstGeom prst="rect">
            <a:avLst/>
          </a:prstGeom>
        </p:spPr>
        <p:txBody>
          <a:bodyPr lIns="0" rIns="0" anchor="ctr" anchorCtr="0"/>
          <a:lstStyle>
            <a:lvl1pPr>
              <a:defRPr sz="1300">
                <a:solidFill>
                  <a:schemeClr val="bg1"/>
                </a:solidFill>
              </a:defRPr>
            </a:lvl1pPr>
          </a:lstStyle>
          <a:p>
            <a:fld id="{23A8995E-485D-4211-9F53-18892AE58A70}"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Text und Inhalt 2">
    <p:spTree>
      <p:nvGrpSpPr>
        <p:cNvPr id="1" name=""/>
        <p:cNvGrpSpPr/>
        <p:nvPr/>
      </p:nvGrpSpPr>
      <p:grpSpPr>
        <a:xfrm>
          <a:off x="0" y="0"/>
          <a:ext cx="0" cy="0"/>
          <a:chOff x="0" y="0"/>
          <a:chExt cx="0" cy="0"/>
        </a:xfrm>
      </p:grpSpPr>
      <p:sp>
        <p:nvSpPr>
          <p:cNvPr id="8" name="Titel 1"/>
          <p:cNvSpPr>
            <a:spLocks noGrp="1"/>
          </p:cNvSpPr>
          <p:nvPr>
            <p:ph type="title"/>
          </p:nvPr>
        </p:nvSpPr>
        <p:spPr>
          <a:xfrm>
            <a:off x="554038" y="1340768"/>
            <a:ext cx="8156824" cy="449263"/>
          </a:xfrm>
        </p:spPr>
        <p:txBody>
          <a:bodyPr/>
          <a:lstStyle/>
          <a:p>
            <a:r>
              <a:rPr lang="de-DE" smtClean="0"/>
              <a:t>Titelmasterformat durch Klicken bearbeiten</a:t>
            </a:r>
            <a:endParaRPr lang="de-DE"/>
          </a:p>
        </p:txBody>
      </p:sp>
      <p:sp>
        <p:nvSpPr>
          <p:cNvPr id="9" name="Inhaltsplatzhalter 2"/>
          <p:cNvSpPr>
            <a:spLocks noGrp="1"/>
          </p:cNvSpPr>
          <p:nvPr>
            <p:ph idx="1"/>
          </p:nvPr>
        </p:nvSpPr>
        <p:spPr>
          <a:xfrm>
            <a:off x="3419872" y="2057400"/>
            <a:ext cx="5292000" cy="38925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Inhaltsplatzhalter 2"/>
          <p:cNvSpPr>
            <a:spLocks noGrp="1"/>
          </p:cNvSpPr>
          <p:nvPr>
            <p:ph idx="13" hasCustomPrompt="1"/>
          </p:nvPr>
        </p:nvSpPr>
        <p:spPr>
          <a:xfrm>
            <a:off x="554038" y="2057400"/>
            <a:ext cx="2628000" cy="3892550"/>
          </a:xfrm>
        </p:spPr>
        <p:txBody>
          <a:bodyPr/>
          <a:lstStyle>
            <a:lvl1pPr>
              <a:defRPr/>
            </a:lvl1pPr>
          </a:lstStyle>
          <a:p>
            <a:pPr lvl="0"/>
            <a:r>
              <a:rPr lang="de-DE" smtClean="0"/>
              <a:t>Objekt</a:t>
            </a:r>
            <a:endParaRPr lang="de-DE"/>
          </a:p>
        </p:txBody>
      </p:sp>
      <p:sp>
        <p:nvSpPr>
          <p:cNvPr id="10" name="Datumsplatzhalter 2"/>
          <p:cNvSpPr>
            <a:spLocks noGrp="1"/>
          </p:cNvSpPr>
          <p:nvPr>
            <p:ph type="dt" sz="half" idx="10"/>
          </p:nvPr>
        </p:nvSpPr>
        <p:spPr>
          <a:xfrm>
            <a:off x="5796336" y="6381328"/>
            <a:ext cx="1223936" cy="476672"/>
          </a:xfrm>
          <a:prstGeom prst="rect">
            <a:avLst/>
          </a:prstGeom>
        </p:spPr>
        <p:txBody>
          <a:bodyPr lIns="0" rIns="0" anchor="ctr" anchorCtr="0"/>
          <a:lstStyle>
            <a:lvl1pPr algn="r">
              <a:defRPr sz="1300">
                <a:solidFill>
                  <a:schemeClr val="bg1"/>
                </a:solidFill>
              </a:defRPr>
            </a:lvl1pPr>
          </a:lstStyle>
          <a:p>
            <a:fld id="{9247617F-F50E-4068-A5EA-BF64AF1F6FFB}" type="datetime1">
              <a:rPr lang="de-DE" smtClean="0"/>
              <a:t>23.02.2021</a:t>
            </a:fld>
            <a:endParaRPr lang="de-DE"/>
          </a:p>
        </p:txBody>
      </p:sp>
      <p:sp>
        <p:nvSpPr>
          <p:cNvPr id="11" name="Fußzeilenplatzhalter 3"/>
          <p:cNvSpPr>
            <a:spLocks noGrp="1"/>
          </p:cNvSpPr>
          <p:nvPr>
            <p:ph type="ftr" sz="quarter" idx="11"/>
          </p:nvPr>
        </p:nvSpPr>
        <p:spPr>
          <a:xfrm>
            <a:off x="554038" y="6381326"/>
            <a:ext cx="4666034" cy="476674"/>
          </a:xfrm>
          <a:prstGeom prst="rect">
            <a:avLst/>
          </a:prstGeom>
        </p:spPr>
        <p:txBody>
          <a:bodyPr lIns="0" anchor="ctr" anchorCtr="0"/>
          <a:lstStyle>
            <a:lvl1pPr algn="l">
              <a:defRPr sz="1300">
                <a:solidFill>
                  <a:schemeClr val="bg1"/>
                </a:solidFill>
              </a:defRPr>
            </a:lvl1pPr>
          </a:lstStyle>
          <a:p>
            <a:pPr>
              <a:defRPr/>
            </a:pPr>
            <a:r>
              <a:rPr lang="de-DE" smtClean="0"/>
              <a:t>Unterweisung: Grundregeln mikrobiologischer Technik</a:t>
            </a:r>
            <a:endParaRPr lang="de-DE" dirty="0"/>
          </a:p>
        </p:txBody>
      </p:sp>
      <p:sp>
        <p:nvSpPr>
          <p:cNvPr id="12" name="Foliennummernplatzhalter 4"/>
          <p:cNvSpPr>
            <a:spLocks noGrp="1"/>
          </p:cNvSpPr>
          <p:nvPr>
            <p:ph type="sldNum" sz="quarter" idx="12"/>
          </p:nvPr>
        </p:nvSpPr>
        <p:spPr>
          <a:xfrm>
            <a:off x="7308304" y="6381328"/>
            <a:ext cx="1402060" cy="476672"/>
          </a:xfrm>
          <a:prstGeom prst="rect">
            <a:avLst/>
          </a:prstGeom>
        </p:spPr>
        <p:txBody>
          <a:bodyPr lIns="0" rIns="0" anchor="ctr" anchorCtr="0"/>
          <a:lstStyle>
            <a:lvl1pPr>
              <a:defRPr sz="1300">
                <a:solidFill>
                  <a:schemeClr val="bg1"/>
                </a:solidFill>
              </a:defRPr>
            </a:lvl1pPr>
          </a:lstStyle>
          <a:p>
            <a:fld id="{23A8995E-485D-4211-9F53-18892AE58A70}"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1" descr="02-DGUV PPT_Fuß-Folgeseite_3zu4"/>
          <p:cNvPicPr>
            <a:picLocks noChangeAspect="1" noChangeArrowheads="1"/>
          </p:cNvPicPr>
          <p:nvPr/>
        </p:nvPicPr>
        <p:blipFill>
          <a:blip r:embed="rId7" cstate="print"/>
          <a:srcRect/>
          <a:stretch>
            <a:fillRect/>
          </a:stretch>
        </p:blipFill>
        <p:spPr bwMode="auto">
          <a:xfrm>
            <a:off x="3175" y="6402784"/>
            <a:ext cx="9140825" cy="482600"/>
          </a:xfrm>
          <a:prstGeom prst="rect">
            <a:avLst/>
          </a:prstGeom>
          <a:noFill/>
          <a:ln w="9525">
            <a:noFill/>
            <a:miter lim="800000"/>
            <a:headEnd/>
            <a:tailEnd/>
          </a:ln>
        </p:spPr>
      </p:pic>
      <p:sp>
        <p:nvSpPr>
          <p:cNvPr id="2" name="Titelplatzhalter 1"/>
          <p:cNvSpPr>
            <a:spLocks noGrp="1"/>
          </p:cNvSpPr>
          <p:nvPr>
            <p:ph type="title"/>
          </p:nvPr>
        </p:nvSpPr>
        <p:spPr>
          <a:xfrm>
            <a:off x="539750" y="1340768"/>
            <a:ext cx="8174038" cy="435124"/>
          </a:xfrm>
          <a:prstGeom prst="rect">
            <a:avLst/>
          </a:prstGeom>
        </p:spPr>
        <p:txBody>
          <a:bodyPr vert="horz" lIns="0" tIns="0" rIns="0" bIns="0" rtlCol="0" anchor="t" anchorCtr="0">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539750" y="2060575"/>
            <a:ext cx="8174038" cy="3889375"/>
          </a:xfrm>
          <a:prstGeom prst="rect">
            <a:avLst/>
          </a:prstGeom>
          <a:noFill/>
        </p:spPr>
        <p:txBody>
          <a:bodyPr vert="horz" lIns="0" tIns="0" rIns="0" bIns="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18" name="Datumsplatzhalter 2"/>
          <p:cNvSpPr>
            <a:spLocks noGrp="1"/>
          </p:cNvSpPr>
          <p:nvPr>
            <p:ph type="dt" sz="half" idx="2"/>
          </p:nvPr>
        </p:nvSpPr>
        <p:spPr>
          <a:xfrm>
            <a:off x="5796336" y="6381328"/>
            <a:ext cx="1223936" cy="476672"/>
          </a:xfrm>
          <a:prstGeom prst="rect">
            <a:avLst/>
          </a:prstGeom>
        </p:spPr>
        <p:txBody>
          <a:bodyPr lIns="0" rIns="0" anchor="ctr" anchorCtr="0"/>
          <a:lstStyle>
            <a:lvl1pPr algn="r">
              <a:defRPr sz="1300">
                <a:solidFill>
                  <a:schemeClr val="bg1"/>
                </a:solidFill>
              </a:defRPr>
            </a:lvl1pPr>
          </a:lstStyle>
          <a:p>
            <a:fld id="{B063072F-4D80-4EBB-81AF-C50B2942A81F}" type="datetime1">
              <a:rPr lang="de-DE" smtClean="0"/>
              <a:t>23.02.2021</a:t>
            </a:fld>
            <a:endParaRPr lang="de-DE"/>
          </a:p>
        </p:txBody>
      </p:sp>
      <p:sp>
        <p:nvSpPr>
          <p:cNvPr id="19" name="Fußzeilenplatzhalter 3"/>
          <p:cNvSpPr>
            <a:spLocks noGrp="1"/>
          </p:cNvSpPr>
          <p:nvPr>
            <p:ph type="ftr" sz="quarter" idx="3"/>
          </p:nvPr>
        </p:nvSpPr>
        <p:spPr>
          <a:xfrm>
            <a:off x="554038" y="6381326"/>
            <a:ext cx="4522018" cy="476674"/>
          </a:xfrm>
          <a:prstGeom prst="rect">
            <a:avLst/>
          </a:prstGeom>
        </p:spPr>
        <p:txBody>
          <a:bodyPr lIns="0" anchor="ctr" anchorCtr="0"/>
          <a:lstStyle>
            <a:lvl1pPr algn="l">
              <a:defRPr sz="1300">
                <a:solidFill>
                  <a:schemeClr val="bg1"/>
                </a:solidFill>
              </a:defRPr>
            </a:lvl1pPr>
          </a:lstStyle>
          <a:p>
            <a:pPr>
              <a:defRPr/>
            </a:pPr>
            <a:r>
              <a:rPr lang="de-DE" smtClean="0"/>
              <a:t>Unterweisung: Grundregeln mikrobiologischer Technik</a:t>
            </a:r>
            <a:endParaRPr lang="de-DE" dirty="0"/>
          </a:p>
        </p:txBody>
      </p:sp>
      <p:sp>
        <p:nvSpPr>
          <p:cNvPr id="20" name="Foliennummernplatzhalter 4"/>
          <p:cNvSpPr>
            <a:spLocks noGrp="1"/>
          </p:cNvSpPr>
          <p:nvPr>
            <p:ph type="sldNum" sz="quarter" idx="4"/>
          </p:nvPr>
        </p:nvSpPr>
        <p:spPr>
          <a:xfrm>
            <a:off x="7308304" y="6381328"/>
            <a:ext cx="1402060" cy="476672"/>
          </a:xfrm>
          <a:prstGeom prst="rect">
            <a:avLst/>
          </a:prstGeom>
        </p:spPr>
        <p:txBody>
          <a:bodyPr lIns="0" rIns="0" anchor="ctr" anchorCtr="0"/>
          <a:lstStyle>
            <a:lvl1pPr algn="r">
              <a:defRPr sz="1300">
                <a:solidFill>
                  <a:schemeClr val="bg1"/>
                </a:solidFill>
              </a:defRPr>
            </a:lvl1pPr>
          </a:lstStyle>
          <a:p>
            <a:fld id="{23A8995E-485D-4211-9F53-18892AE58A70}" type="slidenum">
              <a:rPr lang="de-DE" smtClean="0"/>
              <a:pPr/>
              <a:t>‹Nr.›</a:t>
            </a:fld>
            <a:endParaRPr lang="de-DE"/>
          </a:p>
        </p:txBody>
      </p:sp>
      <p:pic>
        <p:nvPicPr>
          <p:cNvPr id="9" name="Grafik 8" descr="02 PPT-Kopf BG RCI-150dpi_4zu3.png"/>
          <p:cNvPicPr>
            <a:picLocks noChangeAspect="1"/>
          </p:cNvPicPr>
          <p:nvPr/>
        </p:nvPicPr>
        <p:blipFill>
          <a:blip r:embed="rId8" cstate="print"/>
          <a:stretch>
            <a:fillRect/>
          </a:stretch>
        </p:blipFill>
        <p:spPr>
          <a:xfrm>
            <a:off x="0" y="0"/>
            <a:ext cx="9144000" cy="98405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dt="0"/>
  <p:txStyles>
    <p:titleStyle>
      <a:lvl1pPr algn="l" defTabSz="914400" rtl="0" eaLnBrk="1" latinLnBrk="0" hangingPunct="1">
        <a:spcBef>
          <a:spcPct val="0"/>
        </a:spcBef>
        <a:buNone/>
        <a:defRPr sz="2600" b="1"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2100" kern="1200">
          <a:solidFill>
            <a:schemeClr val="bg2"/>
          </a:solidFill>
          <a:latin typeface="+mn-lt"/>
          <a:ea typeface="+mn-ea"/>
          <a:cs typeface="+mn-cs"/>
        </a:defRPr>
      </a:lvl1pPr>
      <a:lvl2pPr marL="180975" indent="-180975" algn="l" defTabSz="914400" rtl="0" eaLnBrk="1" latinLnBrk="0" hangingPunct="1">
        <a:spcBef>
          <a:spcPct val="20000"/>
        </a:spcBef>
        <a:buClr>
          <a:schemeClr val="tx2"/>
        </a:buClr>
        <a:buFont typeface="Arial" pitchFamily="34" charset="0"/>
        <a:buChar char="•"/>
        <a:defRPr sz="2100" kern="1200">
          <a:solidFill>
            <a:schemeClr val="bg2"/>
          </a:solidFill>
          <a:latin typeface="+mn-lt"/>
          <a:ea typeface="+mn-ea"/>
          <a:cs typeface="+mn-cs"/>
        </a:defRPr>
      </a:lvl2pPr>
      <a:lvl3pPr marL="352425" indent="-171450" algn="l" defTabSz="914400" rtl="0" eaLnBrk="1" latinLnBrk="0" hangingPunct="1">
        <a:spcBef>
          <a:spcPct val="20000"/>
        </a:spcBef>
        <a:buFont typeface="Arial" pitchFamily="34" charset="0"/>
        <a:buChar char="•"/>
        <a:defRPr sz="2100" kern="1200">
          <a:solidFill>
            <a:schemeClr val="bg2"/>
          </a:solidFill>
          <a:latin typeface="+mn-lt"/>
          <a:ea typeface="+mn-ea"/>
          <a:cs typeface="+mn-cs"/>
        </a:defRPr>
      </a:lvl3pPr>
      <a:lvl4pPr marL="542925" indent="-19050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4pPr>
      <a:lvl5pPr marL="71437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37.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media/media3.wmv"/><Relationship Id="rId7"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video" Target="../media/media4.wmv"/><Relationship Id="rId5" Type="http://schemas.microsoft.com/office/2007/relationships/media" Target="../media/media4.wmv"/><Relationship Id="rId10" Type="http://schemas.openxmlformats.org/officeDocument/2006/relationships/image" Target="../media/image47.png"/><Relationship Id="rId4" Type="http://schemas.openxmlformats.org/officeDocument/2006/relationships/video" Target="../media/media3.wmv"/><Relationship Id="rId9"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7"/>
          <p:cNvSpPr>
            <a:spLocks noGrp="1"/>
          </p:cNvSpPr>
          <p:nvPr>
            <p:ph type="ctrTitle"/>
          </p:nvPr>
        </p:nvSpPr>
        <p:spPr>
          <a:xfrm>
            <a:off x="2051050" y="2162175"/>
            <a:ext cx="6662738" cy="936377"/>
          </a:xfrm>
        </p:spPr>
        <p:txBody>
          <a:bodyPr>
            <a:normAutofit fontScale="90000"/>
          </a:bodyPr>
          <a:lstStyle/>
          <a:p>
            <a:r>
              <a:rPr lang="de-DE" dirty="0" smtClean="0"/>
              <a:t>Unterweisungshilfe: </a:t>
            </a:r>
            <a:br>
              <a:rPr lang="de-DE" dirty="0" smtClean="0"/>
            </a:br>
            <a:r>
              <a:rPr lang="de-DE" dirty="0" smtClean="0"/>
              <a:t>Grundregeln </a:t>
            </a:r>
            <a:r>
              <a:rPr lang="de-DE" dirty="0"/>
              <a:t>guter </a:t>
            </a:r>
            <a:r>
              <a:rPr lang="de-DE" dirty="0" smtClean="0"/>
              <a:t>mikrobiologischer </a:t>
            </a:r>
            <a:r>
              <a:rPr lang="de-DE" dirty="0"/>
              <a:t>Technik</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626697"/>
            <a:ext cx="4569327" cy="2322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683568" y="1939073"/>
            <a:ext cx="8460432" cy="4256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Rechteck 10"/>
          <p:cNvSpPr/>
          <p:nvPr/>
        </p:nvSpPr>
        <p:spPr>
          <a:xfrm>
            <a:off x="684000" y="1939073"/>
            <a:ext cx="8460000"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5994" y="1951640"/>
            <a:ext cx="3210003" cy="444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10</a:t>
            </a:fld>
            <a:endParaRPr lang="de-DE"/>
          </a:p>
        </p:txBody>
      </p:sp>
      <p:sp>
        <p:nvSpPr>
          <p:cNvPr id="8" name="Textfeld 7"/>
          <p:cNvSpPr txBox="1"/>
          <p:nvPr/>
        </p:nvSpPr>
        <p:spPr>
          <a:xfrm>
            <a:off x="899592" y="2060848"/>
            <a:ext cx="4608512" cy="4005198"/>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marL="0" lvl="1">
              <a:spcBef>
                <a:spcPct val="20000"/>
              </a:spcBef>
            </a:pPr>
            <a:endParaRPr lang="de-DE" sz="1600" dirty="0">
              <a:solidFill>
                <a:schemeClr val="bg2"/>
              </a:solidFill>
              <a:latin typeface="Fließtext"/>
            </a:endParaRPr>
          </a:p>
          <a:p>
            <a:r>
              <a:rPr lang="de-DE" sz="1400" dirty="0">
                <a:solidFill>
                  <a:schemeClr val="bg2"/>
                </a:solidFill>
              </a:rPr>
              <a:t>Grundsätzlich muss eine Verschleppung des Biostoffs verhindert werden</a:t>
            </a:r>
            <a:r>
              <a:rPr lang="de-DE" sz="1400" dirty="0" smtClean="0">
                <a:solidFill>
                  <a:schemeClr val="bg2"/>
                </a:solidFill>
              </a:rPr>
              <a:t>! Der </a:t>
            </a:r>
            <a:r>
              <a:rPr lang="de-DE" sz="1400" dirty="0">
                <a:solidFill>
                  <a:schemeClr val="bg2"/>
                </a:solidFill>
              </a:rPr>
              <a:t>richtigen Händehygiene kommt in diesem Zusammenhang eine große Bedeutung zu</a:t>
            </a:r>
            <a:r>
              <a:rPr lang="de-DE" sz="1400" dirty="0" smtClean="0">
                <a:solidFill>
                  <a:schemeClr val="bg2"/>
                </a:solidFill>
              </a:rPr>
              <a:t>.</a:t>
            </a:r>
          </a:p>
          <a:p>
            <a:endParaRPr lang="de-DE" sz="1400" dirty="0">
              <a:solidFill>
                <a:schemeClr val="bg2"/>
              </a:solidFill>
            </a:endParaRPr>
          </a:p>
          <a:p>
            <a:pPr marL="179388" indent="-179388">
              <a:buFont typeface="Arial" panose="020B0604020202020204" pitchFamily="34" charset="0"/>
              <a:buChar char="•"/>
            </a:pPr>
            <a:r>
              <a:rPr lang="de-DE" sz="1400" dirty="0">
                <a:solidFill>
                  <a:schemeClr val="bg2"/>
                </a:solidFill>
                <a:latin typeface="Fließtext"/>
              </a:rPr>
              <a:t>Hände beim Verlassen des Arbeitsbereichs richtig waschen und sorgfältig abtrocknen.</a:t>
            </a:r>
          </a:p>
          <a:p>
            <a:pPr marL="179388" indent="-179388">
              <a:buFont typeface="Arial" panose="020B0604020202020204" pitchFamily="34" charset="0"/>
              <a:buChar char="•"/>
            </a:pPr>
            <a:r>
              <a:rPr lang="de-DE" sz="1400" dirty="0">
                <a:solidFill>
                  <a:schemeClr val="bg2"/>
                </a:solidFill>
                <a:latin typeface="Fließtext"/>
              </a:rPr>
              <a:t>Ggf. müssen die Hände hygienisch desinfiziert werden. </a:t>
            </a:r>
          </a:p>
          <a:p>
            <a:pPr marL="179388" indent="-179388">
              <a:buFont typeface="Arial" panose="020B0604020202020204" pitchFamily="34" charset="0"/>
              <a:buChar char="•"/>
            </a:pPr>
            <a:r>
              <a:rPr lang="de-DE" sz="1400" dirty="0">
                <a:solidFill>
                  <a:schemeClr val="bg2"/>
                </a:solidFill>
                <a:latin typeface="Fließtext"/>
              </a:rPr>
              <a:t>Denken Sie auch daran, Ihre Hände regelmäßig mit einer geeigneten Handcreme zu pflegen. </a:t>
            </a:r>
          </a:p>
          <a:p>
            <a:pPr marL="179388" indent="-179388">
              <a:buFont typeface="Arial" panose="020B0604020202020204" pitchFamily="34" charset="0"/>
              <a:buChar char="•"/>
            </a:pPr>
            <a:r>
              <a:rPr lang="de-DE" sz="1400" dirty="0">
                <a:solidFill>
                  <a:schemeClr val="bg2"/>
                </a:solidFill>
                <a:latin typeface="Fließtext"/>
              </a:rPr>
              <a:t>Vorsicht bei offenen Wunden! Schutzhandschuhe </a:t>
            </a:r>
            <a:r>
              <a:rPr lang="de-DE" sz="1400" dirty="0" smtClean="0">
                <a:solidFill>
                  <a:schemeClr val="bg2"/>
                </a:solidFill>
                <a:latin typeface="Fließtext"/>
              </a:rPr>
              <a:t>tragen!</a:t>
            </a:r>
            <a:endParaRPr lang="de-DE" sz="1400" dirty="0">
              <a:solidFill>
                <a:schemeClr val="bg2"/>
              </a:solidFill>
              <a:latin typeface="Fließtext"/>
            </a:endParaRPr>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276" y="2204864"/>
            <a:ext cx="1733550" cy="647700"/>
          </a:xfrm>
          <a:prstGeom prst="rect">
            <a:avLst/>
          </a:prstGeom>
        </p:spPr>
      </p:pic>
      <p:sp>
        <p:nvSpPr>
          <p:cNvPr id="4" name="Titel 3"/>
          <p:cNvSpPr>
            <a:spLocks noGrp="1"/>
          </p:cNvSpPr>
          <p:nvPr>
            <p:ph type="title"/>
          </p:nvPr>
        </p:nvSpPr>
        <p:spPr/>
        <p:txBody>
          <a:bodyPr>
            <a:noAutofit/>
          </a:bodyPr>
          <a:lstStyle/>
          <a:p>
            <a:r>
              <a:rPr lang="de-DE" dirty="0" smtClean="0"/>
              <a:t>Richtige Händehygiene verhindert</a:t>
            </a:r>
            <a:r>
              <a:rPr lang="de-DE" baseline="0" dirty="0" smtClean="0"/>
              <a:t> Verschleppung</a:t>
            </a:r>
            <a:endParaRPr lang="de-DE" dirty="0"/>
          </a:p>
        </p:txBody>
      </p:sp>
    </p:spTree>
    <p:extLst>
      <p:ext uri="{BB962C8B-B14F-4D97-AF65-F5344CB8AC3E}">
        <p14:creationId xmlns:p14="http://schemas.microsoft.com/office/powerpoint/2010/main" val="3158736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11</a:t>
            </a:fld>
            <a:endParaRPr lang="de-DE"/>
          </a:p>
        </p:txBody>
      </p:sp>
      <p:sp>
        <p:nvSpPr>
          <p:cNvPr id="7" name="Rechteck 6"/>
          <p:cNvSpPr/>
          <p:nvPr/>
        </p:nvSpPr>
        <p:spPr>
          <a:xfrm>
            <a:off x="683568" y="1939073"/>
            <a:ext cx="8460000"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4427984" y="3082335"/>
            <a:ext cx="4104456" cy="1477328"/>
          </a:xfrm>
          <a:prstGeom prst="rect">
            <a:avLst/>
          </a:prstGeom>
          <a:noFill/>
        </p:spPr>
        <p:txBody>
          <a:bodyPr wrap="square" rtlCol="0">
            <a:spAutoFit/>
          </a:bodyPr>
          <a:lstStyle/>
          <a:p>
            <a:r>
              <a:rPr lang="de-DE" sz="1600" b="1" dirty="0">
                <a:solidFill>
                  <a:schemeClr val="bg2"/>
                </a:solidFill>
                <a:latin typeface="Fließtext"/>
              </a:rPr>
              <a:t>Bei vielen laborüblichen Tätigkeiten können sogenannte Aerosole entstehen</a:t>
            </a:r>
            <a:r>
              <a:rPr lang="de-DE" sz="1600" b="1" dirty="0" smtClean="0">
                <a:solidFill>
                  <a:schemeClr val="bg2"/>
                </a:solidFill>
                <a:latin typeface="Fließtext"/>
              </a:rPr>
              <a:t>.</a:t>
            </a:r>
          </a:p>
          <a:p>
            <a:pPr>
              <a:spcBef>
                <a:spcPts val="1200"/>
              </a:spcBef>
            </a:pPr>
            <a:r>
              <a:rPr lang="de-DE" sz="1600" dirty="0" smtClean="0">
                <a:solidFill>
                  <a:schemeClr val="bg2"/>
                </a:solidFill>
                <a:latin typeface="Fließtext"/>
              </a:rPr>
              <a:t>Was </a:t>
            </a:r>
            <a:r>
              <a:rPr lang="de-DE" sz="1600" dirty="0">
                <a:solidFill>
                  <a:schemeClr val="bg2"/>
                </a:solidFill>
                <a:latin typeface="Fließtext"/>
              </a:rPr>
              <a:t>sind Aerosole, welchen Gefährdungen gehen von ihnen aus und wie können Sie sich vor Aerosolen schützen</a:t>
            </a:r>
            <a:r>
              <a:rPr lang="de-DE" sz="1600" dirty="0" smtClean="0">
                <a:solidFill>
                  <a:schemeClr val="bg2"/>
                </a:solidFill>
                <a:latin typeface="Fließtext"/>
              </a:rPr>
              <a:t>?</a:t>
            </a:r>
            <a:endParaRPr lang="de-DE" sz="1600" b="1" dirty="0">
              <a:solidFill>
                <a:schemeClr val="bg2"/>
              </a:solidFill>
              <a:latin typeface="Fließtext"/>
            </a:endParaRPr>
          </a:p>
        </p:txBody>
      </p:sp>
      <p:cxnSp>
        <p:nvCxnSpPr>
          <p:cNvPr id="12" name="Gerade Verbindung 11"/>
          <p:cNvCxnSpPr/>
          <p:nvPr/>
        </p:nvCxnSpPr>
        <p:spPr>
          <a:xfrm>
            <a:off x="4499992" y="4725144"/>
            <a:ext cx="403244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4499992" y="2924944"/>
            <a:ext cx="403244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00" y="1954872"/>
            <a:ext cx="3055275" cy="4448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3"/>
          <p:cNvSpPr>
            <a:spLocks noGrp="1"/>
          </p:cNvSpPr>
          <p:nvPr>
            <p:ph type="title"/>
          </p:nvPr>
        </p:nvSpPr>
        <p:spPr/>
        <p:txBody>
          <a:bodyPr>
            <a:noAutofit/>
          </a:bodyPr>
          <a:lstStyle/>
          <a:p>
            <a:r>
              <a:rPr lang="de-DE" dirty="0" smtClean="0"/>
              <a:t>Bioaerosole vermeiden</a:t>
            </a:r>
            <a:endParaRPr lang="de-DE" dirty="0"/>
          </a:p>
        </p:txBody>
      </p:sp>
    </p:spTree>
    <p:extLst>
      <p:ext uri="{BB962C8B-B14F-4D97-AF65-F5344CB8AC3E}">
        <p14:creationId xmlns:p14="http://schemas.microsoft.com/office/powerpoint/2010/main" val="2936369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684000" y="1939073"/>
            <a:ext cx="8460000"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00" y="1955062"/>
            <a:ext cx="3055275" cy="4448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12</a:t>
            </a:fld>
            <a:endParaRPr lang="de-DE"/>
          </a:p>
        </p:txBody>
      </p:sp>
      <p:sp>
        <p:nvSpPr>
          <p:cNvPr id="10" name="Textfeld 9"/>
          <p:cNvSpPr txBox="1"/>
          <p:nvPr/>
        </p:nvSpPr>
        <p:spPr>
          <a:xfrm>
            <a:off x="4211960" y="2060848"/>
            <a:ext cx="4536753" cy="4005198"/>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marL="0" lvl="1">
              <a:spcBef>
                <a:spcPct val="20000"/>
              </a:spcBef>
            </a:pPr>
            <a:endParaRPr lang="de-DE" sz="1600" dirty="0">
              <a:solidFill>
                <a:schemeClr val="bg2"/>
              </a:solidFill>
              <a:latin typeface="Fließtext"/>
            </a:endParaRPr>
          </a:p>
          <a:p>
            <a:pPr marL="179388" indent="-179388">
              <a:buFont typeface="Arial" panose="020B0604020202020204" pitchFamily="34" charset="0"/>
              <a:buChar char="•"/>
            </a:pPr>
            <a:r>
              <a:rPr lang="de-DE" sz="1400" dirty="0" smtClean="0">
                <a:solidFill>
                  <a:schemeClr val="bg2"/>
                </a:solidFill>
                <a:latin typeface="Fließtext"/>
              </a:rPr>
              <a:t>Aerosole </a:t>
            </a:r>
            <a:r>
              <a:rPr lang="de-DE" sz="1400" dirty="0">
                <a:solidFill>
                  <a:schemeClr val="bg2"/>
                </a:solidFill>
                <a:latin typeface="Fließtext"/>
              </a:rPr>
              <a:t>sind feinste schwebende meist unsichtbare Tröpfchen, Stäube oder Nebel.</a:t>
            </a:r>
          </a:p>
          <a:p>
            <a:pPr marL="179388" indent="-179388">
              <a:buFont typeface="Arial" panose="020B0604020202020204" pitchFamily="34" charset="0"/>
              <a:buChar char="•"/>
            </a:pPr>
            <a:r>
              <a:rPr lang="de-DE" sz="1400" dirty="0" smtClean="0">
                <a:solidFill>
                  <a:schemeClr val="bg2"/>
                </a:solidFill>
                <a:latin typeface="Fließtext"/>
              </a:rPr>
              <a:t>Aerosole </a:t>
            </a:r>
            <a:r>
              <a:rPr lang="de-DE" sz="1400" dirty="0">
                <a:solidFill>
                  <a:schemeClr val="bg2"/>
                </a:solidFill>
                <a:latin typeface="Fließtext"/>
              </a:rPr>
              <a:t>können im </a:t>
            </a:r>
            <a:r>
              <a:rPr lang="de-DE" sz="1400" dirty="0" err="1">
                <a:solidFill>
                  <a:schemeClr val="bg2"/>
                </a:solidFill>
                <a:latin typeface="Fließtext"/>
              </a:rPr>
              <a:t>Biolabor</a:t>
            </a:r>
            <a:r>
              <a:rPr lang="de-DE" sz="1400" dirty="0">
                <a:solidFill>
                  <a:schemeClr val="bg2"/>
                </a:solidFill>
                <a:latin typeface="Fließtext"/>
              </a:rPr>
              <a:t> bei vielen Tätigkeiten, z.B. beim Umfüllen von Kulturflüssigkeit entstehen.</a:t>
            </a:r>
          </a:p>
          <a:p>
            <a:pPr marL="179388" indent="-179388">
              <a:buFont typeface="Arial" panose="020B0604020202020204" pitchFamily="34" charset="0"/>
              <a:buChar char="•"/>
            </a:pPr>
            <a:r>
              <a:rPr lang="de-DE" sz="1400" dirty="0" smtClean="0">
                <a:solidFill>
                  <a:schemeClr val="bg2"/>
                </a:solidFill>
                <a:latin typeface="Fließtext"/>
              </a:rPr>
              <a:t>Aerosole </a:t>
            </a:r>
            <a:r>
              <a:rPr lang="de-DE" sz="1400" dirty="0">
                <a:solidFill>
                  <a:schemeClr val="bg2"/>
                </a:solidFill>
                <a:latin typeface="Fließtext"/>
              </a:rPr>
              <a:t>mit Biostoffen können beim Einatmen oder beim Kontakt des Kondensats zu Infektionen führen.</a:t>
            </a:r>
          </a:p>
          <a:p>
            <a:pPr marL="179388" indent="-179388">
              <a:buFont typeface="Arial" panose="020B0604020202020204" pitchFamily="34" charset="0"/>
              <a:buChar char="•"/>
            </a:pPr>
            <a:r>
              <a:rPr lang="de-DE" sz="1400" dirty="0" smtClean="0">
                <a:solidFill>
                  <a:schemeClr val="bg2"/>
                </a:solidFill>
                <a:latin typeface="Fließtext"/>
              </a:rPr>
              <a:t>Wirksamer </a:t>
            </a:r>
            <a:r>
              <a:rPr lang="de-DE" sz="1400" dirty="0">
                <a:solidFill>
                  <a:schemeClr val="bg2"/>
                </a:solidFill>
                <a:latin typeface="Fließtext"/>
              </a:rPr>
              <a:t>Schutz besteht in der Vermeidung von Aerosolen.</a:t>
            </a:r>
          </a:p>
          <a:p>
            <a:pPr marL="179388" indent="-179388">
              <a:buFont typeface="Arial" panose="020B0604020202020204" pitchFamily="34" charset="0"/>
              <a:buChar char="•"/>
            </a:pPr>
            <a:r>
              <a:rPr lang="de-DE" sz="1400" dirty="0" smtClean="0">
                <a:solidFill>
                  <a:schemeClr val="bg2"/>
                </a:solidFill>
                <a:latin typeface="Fließtext"/>
              </a:rPr>
              <a:t>Ist </a:t>
            </a:r>
            <a:r>
              <a:rPr lang="de-DE" sz="1400" dirty="0">
                <a:solidFill>
                  <a:schemeClr val="bg2"/>
                </a:solidFill>
                <a:latin typeface="Fließtext"/>
              </a:rPr>
              <a:t>dies nicht möglich, müssen die Arbeiten in einer mikrobiologischen Sicherheitswerkbank ausgeführt werden.</a:t>
            </a:r>
          </a:p>
        </p:txBody>
      </p:sp>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0945" y="2218978"/>
            <a:ext cx="1733550" cy="647700"/>
          </a:xfrm>
          <a:prstGeom prst="rect">
            <a:avLst/>
          </a:prstGeom>
        </p:spPr>
      </p:pic>
      <p:sp>
        <p:nvSpPr>
          <p:cNvPr id="4" name="Titel 3"/>
          <p:cNvSpPr>
            <a:spLocks noGrp="1"/>
          </p:cNvSpPr>
          <p:nvPr>
            <p:ph type="title"/>
          </p:nvPr>
        </p:nvSpPr>
        <p:spPr/>
        <p:txBody>
          <a:bodyPr>
            <a:noAutofit/>
          </a:bodyPr>
          <a:lstStyle/>
          <a:p>
            <a:r>
              <a:rPr lang="de-DE" dirty="0" smtClean="0"/>
              <a:t>Bioaerosole</a:t>
            </a:r>
            <a:r>
              <a:rPr lang="de-DE" baseline="0" dirty="0" smtClean="0"/>
              <a:t> vermeiden</a:t>
            </a:r>
            <a:endParaRPr lang="de-DE" dirty="0"/>
          </a:p>
        </p:txBody>
      </p:sp>
    </p:spTree>
    <p:extLst>
      <p:ext uri="{BB962C8B-B14F-4D97-AF65-F5344CB8AC3E}">
        <p14:creationId xmlns:p14="http://schemas.microsoft.com/office/powerpoint/2010/main" val="3965442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00" y="1940400"/>
            <a:ext cx="7162800" cy="392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13</a:t>
            </a:fld>
            <a:endParaRPr lang="de-DE"/>
          </a:p>
        </p:txBody>
      </p:sp>
      <p:sp>
        <p:nvSpPr>
          <p:cNvPr id="13" name="Textfeld 12"/>
          <p:cNvSpPr txBox="1"/>
          <p:nvPr/>
        </p:nvSpPr>
        <p:spPr>
          <a:xfrm>
            <a:off x="896025" y="2132856"/>
            <a:ext cx="4018410" cy="1815882"/>
          </a:xfrm>
          <a:prstGeom prst="rect">
            <a:avLst/>
          </a:prstGeom>
          <a:noFill/>
        </p:spPr>
        <p:txBody>
          <a:bodyPr wrap="square" rtlCol="0">
            <a:spAutoFit/>
          </a:bodyPr>
          <a:lstStyle/>
          <a:p>
            <a:r>
              <a:rPr lang="de-DE" sz="1600" dirty="0" smtClean="0">
                <a:solidFill>
                  <a:schemeClr val="bg2"/>
                </a:solidFill>
                <a:latin typeface="Fließtext"/>
              </a:rPr>
              <a:t>Nahrungsmittel </a:t>
            </a:r>
            <a:r>
              <a:rPr lang="de-DE" sz="1600" dirty="0">
                <a:solidFill>
                  <a:schemeClr val="bg2"/>
                </a:solidFill>
                <a:latin typeface="Fließtext"/>
              </a:rPr>
              <a:t>haben im Labor nichts zu suchen. Zu leicht könnten Biostoffe das Essen kontaminieren und Sie letztlich auch krankmachen.</a:t>
            </a:r>
          </a:p>
          <a:p>
            <a:endParaRPr lang="de-DE" sz="1600" b="1" dirty="0">
              <a:solidFill>
                <a:schemeClr val="bg2"/>
              </a:solidFill>
              <a:latin typeface="Fließtext"/>
            </a:endParaRPr>
          </a:p>
          <a:p>
            <a:r>
              <a:rPr lang="de-DE" sz="1600" b="1" dirty="0">
                <a:solidFill>
                  <a:schemeClr val="bg2"/>
                </a:solidFill>
                <a:latin typeface="Fließtext"/>
              </a:rPr>
              <a:t>Es gibt aber noch weitere Maßnahmen, die Sie schützen </a:t>
            </a:r>
            <a:r>
              <a:rPr lang="de-DE" sz="1600" b="1" dirty="0" smtClean="0">
                <a:solidFill>
                  <a:schemeClr val="bg2"/>
                </a:solidFill>
                <a:latin typeface="Fließtext"/>
              </a:rPr>
              <a:t>…</a:t>
            </a:r>
            <a:endParaRPr lang="de-DE" sz="1600" b="1" dirty="0">
              <a:solidFill>
                <a:schemeClr val="bg2"/>
              </a:solidFill>
              <a:latin typeface="Fließtext"/>
            </a:endParaRPr>
          </a:p>
        </p:txBody>
      </p:sp>
      <p:cxnSp>
        <p:nvCxnSpPr>
          <p:cNvPr id="21" name="Gerade Verbindung 20"/>
          <p:cNvCxnSpPr/>
          <p:nvPr/>
        </p:nvCxnSpPr>
        <p:spPr>
          <a:xfrm>
            <a:off x="971600" y="2060848"/>
            <a:ext cx="3719063"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972000" y="3933056"/>
            <a:ext cx="3719063"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itel 3"/>
          <p:cNvSpPr>
            <a:spLocks noGrp="1"/>
          </p:cNvSpPr>
          <p:nvPr>
            <p:ph type="title"/>
          </p:nvPr>
        </p:nvSpPr>
        <p:spPr/>
        <p:txBody>
          <a:bodyPr>
            <a:noAutofit/>
          </a:bodyPr>
          <a:lstStyle/>
          <a:p>
            <a:r>
              <a:rPr lang="de-DE" dirty="0" smtClean="0"/>
              <a:t>Biostoffe</a:t>
            </a:r>
            <a:r>
              <a:rPr lang="de-DE" baseline="0" dirty="0" smtClean="0"/>
              <a:t> nicht über den Mund aufnehmen</a:t>
            </a:r>
            <a:endParaRPr lang="de-DE" dirty="0"/>
          </a:p>
        </p:txBody>
      </p:sp>
    </p:spTree>
    <p:extLst>
      <p:ext uri="{BB962C8B-B14F-4D97-AF65-F5344CB8AC3E}">
        <p14:creationId xmlns:p14="http://schemas.microsoft.com/office/powerpoint/2010/main" val="31336883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000" y="1940400"/>
            <a:ext cx="7162800" cy="392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14</a:t>
            </a:fld>
            <a:endParaRPr lang="de-DE"/>
          </a:p>
        </p:txBody>
      </p:sp>
      <p:sp>
        <p:nvSpPr>
          <p:cNvPr id="9" name="Textfeld 8"/>
          <p:cNvSpPr txBox="1"/>
          <p:nvPr/>
        </p:nvSpPr>
        <p:spPr>
          <a:xfrm>
            <a:off x="827584" y="2204864"/>
            <a:ext cx="5832648" cy="2720073"/>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endParaRPr lang="de-DE" sz="1400" dirty="0" smtClean="0">
              <a:solidFill>
                <a:schemeClr val="bg2"/>
              </a:solidFill>
              <a:latin typeface="Fließtext"/>
            </a:endParaRPr>
          </a:p>
          <a:p>
            <a:endParaRPr lang="de-DE" sz="1400" dirty="0" smtClean="0">
              <a:solidFill>
                <a:schemeClr val="bg2"/>
              </a:solidFill>
              <a:latin typeface="Fließtext"/>
            </a:endParaRPr>
          </a:p>
          <a:p>
            <a:pPr marL="179388" indent="-179388">
              <a:buFont typeface="Arial" panose="020B0604020202020204" pitchFamily="34" charset="0"/>
              <a:buChar char="•"/>
            </a:pPr>
            <a:r>
              <a:rPr lang="de-DE" sz="1400" dirty="0" smtClean="0">
                <a:solidFill>
                  <a:schemeClr val="bg2"/>
                </a:solidFill>
                <a:latin typeface="Fließtext"/>
              </a:rPr>
              <a:t>In </a:t>
            </a:r>
            <a:r>
              <a:rPr lang="de-DE" sz="1400" dirty="0">
                <a:solidFill>
                  <a:schemeClr val="bg2"/>
                </a:solidFill>
                <a:latin typeface="Fließtext"/>
              </a:rPr>
              <a:t>den Arbeitsräumen ist Essen, Trinken, Rauchen und Schnupfen sowie die Benutzung von Kosmetikartikeln verboten.</a:t>
            </a:r>
          </a:p>
          <a:p>
            <a:pPr marL="179388" indent="-179388">
              <a:buFont typeface="Arial" panose="020B0604020202020204" pitchFamily="34" charset="0"/>
              <a:buChar char="•"/>
            </a:pPr>
            <a:r>
              <a:rPr lang="de-DE" sz="1400" dirty="0" smtClean="0">
                <a:solidFill>
                  <a:schemeClr val="bg2"/>
                </a:solidFill>
                <a:latin typeface="Fließtext"/>
              </a:rPr>
              <a:t>Sie </a:t>
            </a:r>
            <a:r>
              <a:rPr lang="de-DE" sz="1400" dirty="0">
                <a:solidFill>
                  <a:schemeClr val="bg2"/>
                </a:solidFill>
                <a:latin typeface="Fließtext"/>
              </a:rPr>
              <a:t>dürfen auch keine Nahrungsmittel, z.B. in der Kitteltasche, mit ins Labor bringen.</a:t>
            </a:r>
          </a:p>
          <a:p>
            <a:pPr marL="179388" indent="-179388">
              <a:buFont typeface="Arial" panose="020B0604020202020204" pitchFamily="34" charset="0"/>
              <a:buChar char="•"/>
            </a:pPr>
            <a:r>
              <a:rPr lang="de-DE" sz="1400" dirty="0" smtClean="0">
                <a:solidFill>
                  <a:schemeClr val="bg2"/>
                </a:solidFill>
                <a:latin typeface="Fließtext"/>
              </a:rPr>
              <a:t>Gute </a:t>
            </a:r>
            <a:r>
              <a:rPr lang="de-DE" sz="1400" dirty="0">
                <a:solidFill>
                  <a:schemeClr val="bg2"/>
                </a:solidFill>
                <a:latin typeface="Fließtext"/>
              </a:rPr>
              <a:t>mikrobiologische Technik bedeutet auch, </a:t>
            </a:r>
            <a:r>
              <a:rPr lang="de-DE" sz="1400" dirty="0" err="1">
                <a:solidFill>
                  <a:schemeClr val="bg2"/>
                </a:solidFill>
                <a:latin typeface="Fließtext"/>
              </a:rPr>
              <a:t>Pipettierhilfen</a:t>
            </a:r>
            <a:r>
              <a:rPr lang="de-DE" sz="1400" dirty="0">
                <a:solidFill>
                  <a:schemeClr val="bg2"/>
                </a:solidFill>
                <a:latin typeface="Fließtext"/>
              </a:rPr>
              <a:t> zu verwenden. Pipettieren mit dem Mund ist strikt verboten.</a:t>
            </a:r>
          </a:p>
          <a:p>
            <a:pPr marL="179388" indent="-179388">
              <a:buFont typeface="Arial" panose="020B0604020202020204" pitchFamily="34" charset="0"/>
              <a:buChar char="•"/>
            </a:pPr>
            <a:r>
              <a:rPr lang="de-DE" sz="1400" dirty="0" smtClean="0">
                <a:solidFill>
                  <a:schemeClr val="bg2"/>
                </a:solidFill>
                <a:latin typeface="Fließtext"/>
              </a:rPr>
              <a:t>Vermeiden </a:t>
            </a:r>
            <a:r>
              <a:rPr lang="de-DE" sz="1400" dirty="0">
                <a:solidFill>
                  <a:schemeClr val="bg2"/>
                </a:solidFill>
                <a:latin typeface="Fließtext"/>
              </a:rPr>
              <a:t>Sie sich mit Händen – egal ob mit oder ohne Schutzhandschuhe – ins Gesicht zu </a:t>
            </a:r>
            <a:r>
              <a:rPr lang="de-DE" sz="1400" dirty="0" smtClean="0">
                <a:solidFill>
                  <a:schemeClr val="bg2"/>
                </a:solidFill>
                <a:latin typeface="Fließtext"/>
              </a:rPr>
              <a:t>greifen</a:t>
            </a:r>
            <a:r>
              <a:rPr lang="de-DE" sz="1400" dirty="0">
                <a:solidFill>
                  <a:schemeClr val="bg2"/>
                </a:solidFill>
                <a:latin typeface="Fließtext"/>
              </a:rPr>
              <a:t>.</a:t>
            </a: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274" y="2204864"/>
            <a:ext cx="1733550" cy="647700"/>
          </a:xfrm>
          <a:prstGeom prst="rect">
            <a:avLst/>
          </a:prstGeom>
        </p:spPr>
      </p:pic>
      <p:sp>
        <p:nvSpPr>
          <p:cNvPr id="4" name="Titel 3"/>
          <p:cNvSpPr>
            <a:spLocks noGrp="1"/>
          </p:cNvSpPr>
          <p:nvPr>
            <p:ph type="title"/>
          </p:nvPr>
        </p:nvSpPr>
        <p:spPr/>
        <p:txBody>
          <a:bodyPr>
            <a:noAutofit/>
          </a:bodyPr>
          <a:lstStyle/>
          <a:p>
            <a:r>
              <a:rPr lang="de-DE" dirty="0" smtClean="0"/>
              <a:t>Biostoffe nicht über den Mund aufnehmen</a:t>
            </a:r>
            <a:endParaRPr lang="de-DE" dirty="0"/>
          </a:p>
        </p:txBody>
      </p:sp>
    </p:spTree>
    <p:extLst>
      <p:ext uri="{BB962C8B-B14F-4D97-AF65-F5344CB8AC3E}">
        <p14:creationId xmlns:p14="http://schemas.microsoft.com/office/powerpoint/2010/main" val="37656684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15</a:t>
            </a:fld>
            <a:endParaRPr lang="de-DE"/>
          </a:p>
        </p:txBody>
      </p:sp>
      <p:sp>
        <p:nvSpPr>
          <p:cNvPr id="6" name="Rechteck 5"/>
          <p:cNvSpPr/>
          <p:nvPr/>
        </p:nvSpPr>
        <p:spPr>
          <a:xfrm>
            <a:off x="684000" y="1940400"/>
            <a:ext cx="8460000"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Textfeld 6"/>
          <p:cNvSpPr txBox="1"/>
          <p:nvPr/>
        </p:nvSpPr>
        <p:spPr>
          <a:xfrm>
            <a:off x="1259632" y="3236203"/>
            <a:ext cx="3672408" cy="1723549"/>
          </a:xfrm>
          <a:prstGeom prst="rect">
            <a:avLst/>
          </a:prstGeom>
          <a:noFill/>
        </p:spPr>
        <p:txBody>
          <a:bodyPr wrap="square" rtlCol="0">
            <a:spAutoFit/>
          </a:bodyPr>
          <a:lstStyle/>
          <a:p>
            <a:r>
              <a:rPr lang="de-DE" sz="1600" dirty="0">
                <a:solidFill>
                  <a:schemeClr val="bg2"/>
                </a:solidFill>
                <a:latin typeface="Fließtext"/>
              </a:rPr>
              <a:t>Benutzen Sie in Ihrem Labor spitze oder scharfe Instrumente wie Spritzen oder Skalpelle?</a:t>
            </a:r>
          </a:p>
          <a:p>
            <a:pPr>
              <a:spcBef>
                <a:spcPts val="1200"/>
              </a:spcBef>
            </a:pPr>
            <a:r>
              <a:rPr lang="de-DE" sz="1600" b="1" dirty="0">
                <a:solidFill>
                  <a:schemeClr val="bg2"/>
                </a:solidFill>
                <a:latin typeface="Fließtext"/>
              </a:rPr>
              <a:t>Dann sollten Sie wissen, wie Sie sich am besten vor dem erhöhten Gefährdungspotenzial schützen!</a:t>
            </a:r>
          </a:p>
        </p:txBody>
      </p:sp>
      <p:cxnSp>
        <p:nvCxnSpPr>
          <p:cNvPr id="8" name="Gerade Verbindung 7"/>
          <p:cNvCxnSpPr/>
          <p:nvPr/>
        </p:nvCxnSpPr>
        <p:spPr>
          <a:xfrm>
            <a:off x="1331640" y="5085184"/>
            <a:ext cx="3600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1331640" y="3140968"/>
            <a:ext cx="3600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714" y="1940400"/>
            <a:ext cx="2399001" cy="4449600"/>
          </a:xfrm>
          <a:prstGeom prst="rect">
            <a:avLst/>
          </a:prstGeom>
        </p:spPr>
      </p:pic>
      <p:sp>
        <p:nvSpPr>
          <p:cNvPr id="4" name="Titel 3"/>
          <p:cNvSpPr>
            <a:spLocks noGrp="1"/>
          </p:cNvSpPr>
          <p:nvPr>
            <p:ph type="title"/>
          </p:nvPr>
        </p:nvSpPr>
        <p:spPr/>
        <p:txBody>
          <a:bodyPr>
            <a:noAutofit/>
          </a:bodyPr>
          <a:lstStyle/>
          <a:p>
            <a:r>
              <a:rPr lang="de-DE" dirty="0" smtClean="0"/>
              <a:t>Stich</a:t>
            </a:r>
            <a:r>
              <a:rPr lang="de-DE" baseline="0" dirty="0" smtClean="0"/>
              <a:t>- und Schnittverletzungen vermeiden</a:t>
            </a:r>
            <a:endParaRPr lang="de-DE" dirty="0"/>
          </a:p>
        </p:txBody>
      </p:sp>
    </p:spTree>
    <p:extLst>
      <p:ext uri="{BB962C8B-B14F-4D97-AF65-F5344CB8AC3E}">
        <p14:creationId xmlns:p14="http://schemas.microsoft.com/office/powerpoint/2010/main" val="6340710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684000" y="1940400"/>
            <a:ext cx="8460000"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16</a:t>
            </a:fld>
            <a:endParaRPr lang="de-DE"/>
          </a:p>
        </p:txBody>
      </p:sp>
      <p:sp>
        <p:nvSpPr>
          <p:cNvPr id="9" name="Textfeld 8"/>
          <p:cNvSpPr txBox="1"/>
          <p:nvPr/>
        </p:nvSpPr>
        <p:spPr>
          <a:xfrm>
            <a:off x="971600" y="2319630"/>
            <a:ext cx="4464496" cy="3333864"/>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lvl="1" indent="-342900">
              <a:spcBef>
                <a:spcPct val="20000"/>
              </a:spcBef>
              <a:buFont typeface="Arial" panose="020B0604020202020204" pitchFamily="34" charset="0"/>
              <a:buChar char="•"/>
            </a:pPr>
            <a:endParaRPr lang="de-DE" sz="1600" dirty="0" smtClean="0">
              <a:solidFill>
                <a:schemeClr val="bg2"/>
              </a:solidFill>
              <a:latin typeface="Fließtext"/>
            </a:endParaRPr>
          </a:p>
          <a:p>
            <a:pPr marL="179388" indent="-179388">
              <a:buFont typeface="Arial" panose="020B0604020202020204" pitchFamily="34" charset="0"/>
              <a:buChar char="•"/>
            </a:pPr>
            <a:r>
              <a:rPr lang="de-DE" sz="1400" dirty="0" smtClean="0">
                <a:solidFill>
                  <a:schemeClr val="bg2"/>
                </a:solidFill>
                <a:latin typeface="Fließtext"/>
              </a:rPr>
              <a:t>Das </a:t>
            </a:r>
            <a:r>
              <a:rPr lang="de-DE" sz="1400" dirty="0">
                <a:solidFill>
                  <a:schemeClr val="bg2"/>
                </a:solidFill>
                <a:latin typeface="Fließtext"/>
              </a:rPr>
              <a:t>Infektionsrisiko durch eine </a:t>
            </a:r>
            <a:r>
              <a:rPr lang="de-DE" sz="1400" dirty="0" smtClean="0">
                <a:solidFill>
                  <a:schemeClr val="bg2"/>
                </a:solidFill>
                <a:latin typeface="Fließtext"/>
              </a:rPr>
              <a:t>Nadel-stichverletzung </a:t>
            </a:r>
            <a:r>
              <a:rPr lang="de-DE" sz="1400" dirty="0">
                <a:solidFill>
                  <a:schemeClr val="bg2"/>
                </a:solidFill>
                <a:latin typeface="Fließtext"/>
              </a:rPr>
              <a:t>ist sehr groß.</a:t>
            </a:r>
          </a:p>
          <a:p>
            <a:pPr marL="179388" indent="-179388">
              <a:buFont typeface="Arial" panose="020B0604020202020204" pitchFamily="34" charset="0"/>
              <a:buChar char="•"/>
            </a:pPr>
            <a:r>
              <a:rPr lang="de-DE" sz="1400" dirty="0" smtClean="0">
                <a:solidFill>
                  <a:schemeClr val="bg2"/>
                </a:solidFill>
                <a:latin typeface="Fließtext"/>
              </a:rPr>
              <a:t>Beschränken </a:t>
            </a:r>
            <a:r>
              <a:rPr lang="de-DE" sz="1400" dirty="0">
                <a:solidFill>
                  <a:schemeClr val="bg2"/>
                </a:solidFill>
                <a:latin typeface="Fließtext"/>
              </a:rPr>
              <a:t>Sie den Umgang mit Spritzen, Kanülen und anderen scharfen Instrumenten auf das absolut notwendige Maß.</a:t>
            </a:r>
          </a:p>
          <a:p>
            <a:pPr marL="179388" indent="-179388">
              <a:buFont typeface="Arial" panose="020B0604020202020204" pitchFamily="34" charset="0"/>
              <a:buChar char="•"/>
            </a:pPr>
            <a:r>
              <a:rPr lang="de-DE" sz="1400" dirty="0" err="1" smtClean="0">
                <a:solidFill>
                  <a:schemeClr val="bg2"/>
                </a:solidFill>
                <a:latin typeface="Fließtext"/>
              </a:rPr>
              <a:t>Recapping</a:t>
            </a:r>
            <a:r>
              <a:rPr lang="de-DE" sz="1400" dirty="0" smtClean="0">
                <a:solidFill>
                  <a:schemeClr val="bg2"/>
                </a:solidFill>
                <a:latin typeface="Fließtext"/>
              </a:rPr>
              <a:t> </a:t>
            </a:r>
            <a:r>
              <a:rPr lang="de-DE" sz="1400" dirty="0">
                <a:solidFill>
                  <a:schemeClr val="bg2"/>
                </a:solidFill>
                <a:latin typeface="Fließtext"/>
              </a:rPr>
              <a:t>von gebrauchten Kanülen ist verboten.</a:t>
            </a:r>
          </a:p>
          <a:p>
            <a:pPr marL="179388" indent="-179388">
              <a:buFont typeface="Arial" panose="020B0604020202020204" pitchFamily="34" charset="0"/>
              <a:buChar char="•"/>
            </a:pPr>
            <a:r>
              <a:rPr lang="de-DE" sz="1400" dirty="0" smtClean="0">
                <a:solidFill>
                  <a:schemeClr val="bg2"/>
                </a:solidFill>
                <a:latin typeface="Fließtext"/>
              </a:rPr>
              <a:t>Sammeln </a:t>
            </a:r>
            <a:r>
              <a:rPr lang="de-DE" sz="1400" dirty="0">
                <a:solidFill>
                  <a:schemeClr val="bg2"/>
                </a:solidFill>
                <a:latin typeface="Fließtext"/>
              </a:rPr>
              <a:t>und entsorgen Sie gebrauchte Kanülen, Spritzen </a:t>
            </a:r>
            <a:r>
              <a:rPr lang="de-DE" sz="1400" dirty="0" err="1">
                <a:solidFill>
                  <a:schemeClr val="bg2"/>
                </a:solidFill>
                <a:latin typeface="Fließtext"/>
              </a:rPr>
              <a:t>u.ä.</a:t>
            </a:r>
            <a:r>
              <a:rPr lang="de-DE" sz="1400" dirty="0">
                <a:solidFill>
                  <a:schemeClr val="bg2"/>
                </a:solidFill>
                <a:latin typeface="Fließtext"/>
              </a:rPr>
              <a:t> in durchstichsicheren Abwurfbehältern</a:t>
            </a:r>
            <a:r>
              <a:rPr lang="de-DE" sz="1400" dirty="0" smtClean="0">
                <a:solidFill>
                  <a:schemeClr val="bg2"/>
                </a:solidFill>
                <a:latin typeface="Fließtext"/>
              </a:rPr>
              <a:t>.</a:t>
            </a:r>
            <a:endParaRPr lang="de-DE" sz="1400" dirty="0">
              <a:solidFill>
                <a:schemeClr val="bg2"/>
              </a:solidFill>
              <a:latin typeface="Fließtext"/>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8951" y="2492896"/>
            <a:ext cx="1733550" cy="647700"/>
          </a:xfrm>
          <a:prstGeom prst="rect">
            <a:avLst/>
          </a:prstGeom>
        </p:spPr>
      </p:pic>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713" y="1940400"/>
            <a:ext cx="2399001" cy="4449600"/>
          </a:xfrm>
          <a:prstGeom prst="rect">
            <a:avLst/>
          </a:prstGeom>
        </p:spPr>
      </p:pic>
      <p:sp>
        <p:nvSpPr>
          <p:cNvPr id="4" name="Titel 3"/>
          <p:cNvSpPr>
            <a:spLocks noGrp="1"/>
          </p:cNvSpPr>
          <p:nvPr>
            <p:ph type="title"/>
          </p:nvPr>
        </p:nvSpPr>
        <p:spPr/>
        <p:txBody>
          <a:bodyPr>
            <a:noAutofit/>
          </a:bodyPr>
          <a:lstStyle/>
          <a:p>
            <a:r>
              <a:rPr lang="de-DE" dirty="0" smtClean="0"/>
              <a:t>Stich-</a:t>
            </a:r>
            <a:r>
              <a:rPr lang="de-DE" baseline="0" dirty="0" smtClean="0"/>
              <a:t> und Schnittverletzungen vermeiden</a:t>
            </a:r>
            <a:endParaRPr lang="de-DE" dirty="0"/>
          </a:p>
        </p:txBody>
      </p:sp>
    </p:spTree>
    <p:extLst>
      <p:ext uri="{BB962C8B-B14F-4D97-AF65-F5344CB8AC3E}">
        <p14:creationId xmlns:p14="http://schemas.microsoft.com/office/powerpoint/2010/main" val="453453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17</a:t>
            </a:fld>
            <a:endParaRPr lang="de-DE"/>
          </a:p>
        </p:txBody>
      </p:sp>
      <p:sp>
        <p:nvSpPr>
          <p:cNvPr id="6" name="Rechteck 5"/>
          <p:cNvSpPr/>
          <p:nvPr/>
        </p:nvSpPr>
        <p:spPr>
          <a:xfrm>
            <a:off x="684000" y="1939073"/>
            <a:ext cx="8458144"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Textfeld 6"/>
          <p:cNvSpPr txBox="1"/>
          <p:nvPr/>
        </p:nvSpPr>
        <p:spPr>
          <a:xfrm>
            <a:off x="1043608" y="3308211"/>
            <a:ext cx="3672408" cy="1569660"/>
          </a:xfrm>
          <a:prstGeom prst="rect">
            <a:avLst/>
          </a:prstGeom>
          <a:noFill/>
        </p:spPr>
        <p:txBody>
          <a:bodyPr wrap="square" rtlCol="0">
            <a:spAutoFit/>
          </a:bodyPr>
          <a:lstStyle/>
          <a:p>
            <a:r>
              <a:rPr lang="de-DE" sz="1600" b="1" dirty="0" smtClean="0">
                <a:solidFill>
                  <a:schemeClr val="bg2"/>
                </a:solidFill>
                <a:latin typeface="Fließtext"/>
              </a:rPr>
              <a:t>Im </a:t>
            </a:r>
            <a:r>
              <a:rPr lang="de-DE" sz="1600" b="1" dirty="0">
                <a:solidFill>
                  <a:schemeClr val="bg2"/>
                </a:solidFill>
                <a:latin typeface="Fließtext"/>
              </a:rPr>
              <a:t>Labor gilt: Türen und Fenster sollten während der Arbeit geschlossen sein.</a:t>
            </a:r>
          </a:p>
          <a:p>
            <a:endParaRPr lang="de-DE" sz="1600" b="1" dirty="0">
              <a:solidFill>
                <a:schemeClr val="bg2"/>
              </a:solidFill>
              <a:latin typeface="Fließtext"/>
            </a:endParaRPr>
          </a:p>
          <a:p>
            <a:r>
              <a:rPr lang="de-DE" sz="1600" dirty="0">
                <a:solidFill>
                  <a:schemeClr val="bg2"/>
                </a:solidFill>
                <a:latin typeface="Fließtext"/>
              </a:rPr>
              <a:t>Was Sie dabei beachten müssen,</a:t>
            </a:r>
          </a:p>
          <a:p>
            <a:r>
              <a:rPr lang="de-DE" sz="1600" dirty="0">
                <a:solidFill>
                  <a:schemeClr val="bg2"/>
                </a:solidFill>
                <a:latin typeface="Fließtext"/>
              </a:rPr>
              <a:t>erfahren Sie auf dieser Seite!</a:t>
            </a:r>
          </a:p>
        </p:txBody>
      </p:sp>
      <p:cxnSp>
        <p:nvCxnSpPr>
          <p:cNvPr id="8" name="Gerade Verbindung 7"/>
          <p:cNvCxnSpPr/>
          <p:nvPr/>
        </p:nvCxnSpPr>
        <p:spPr>
          <a:xfrm>
            <a:off x="1115616" y="4941168"/>
            <a:ext cx="3600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1115616" y="3212976"/>
            <a:ext cx="3600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Grafik 3"/>
          <p:cNvPicPr>
            <a:picLocks noChangeAspect="1"/>
          </p:cNvPicPr>
          <p:nvPr/>
        </p:nvPicPr>
        <p:blipFill>
          <a:blip r:embed="rId3"/>
          <a:stretch>
            <a:fillRect/>
          </a:stretch>
        </p:blipFill>
        <p:spPr>
          <a:xfrm>
            <a:off x="5867176" y="1951449"/>
            <a:ext cx="3293260" cy="4449600"/>
          </a:xfrm>
          <a:prstGeom prst="rect">
            <a:avLst/>
          </a:prstGeom>
        </p:spPr>
      </p:pic>
      <p:sp>
        <p:nvSpPr>
          <p:cNvPr id="5" name="Titel 4"/>
          <p:cNvSpPr>
            <a:spLocks noGrp="1"/>
          </p:cNvSpPr>
          <p:nvPr>
            <p:ph type="title"/>
          </p:nvPr>
        </p:nvSpPr>
        <p:spPr/>
        <p:txBody>
          <a:bodyPr>
            <a:noAutofit/>
          </a:bodyPr>
          <a:lstStyle/>
          <a:p>
            <a:r>
              <a:rPr lang="de-DE" dirty="0" smtClean="0"/>
              <a:t>Fenster</a:t>
            </a:r>
            <a:r>
              <a:rPr lang="de-DE" baseline="0" dirty="0" smtClean="0"/>
              <a:t> und Türen schließen</a:t>
            </a:r>
            <a:endParaRPr lang="de-DE" dirty="0"/>
          </a:p>
        </p:txBody>
      </p:sp>
    </p:spTree>
    <p:extLst>
      <p:ext uri="{BB962C8B-B14F-4D97-AF65-F5344CB8AC3E}">
        <p14:creationId xmlns:p14="http://schemas.microsoft.com/office/powerpoint/2010/main" val="12616941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684000" y="1939073"/>
            <a:ext cx="8460432"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p:cNvPicPr>
            <a:picLocks noChangeAspect="1"/>
          </p:cNvPicPr>
          <p:nvPr/>
        </p:nvPicPr>
        <p:blipFill>
          <a:blip r:embed="rId2"/>
          <a:stretch>
            <a:fillRect/>
          </a:stretch>
        </p:blipFill>
        <p:spPr>
          <a:xfrm>
            <a:off x="5867176" y="1951449"/>
            <a:ext cx="3293260" cy="4449600"/>
          </a:xfrm>
          <a:prstGeom prst="rect">
            <a:avLst/>
          </a:prstGeom>
        </p:spPr>
      </p:pic>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18</a:t>
            </a:fld>
            <a:endParaRPr lang="de-DE"/>
          </a:p>
        </p:txBody>
      </p:sp>
      <p:sp>
        <p:nvSpPr>
          <p:cNvPr id="9" name="Textfeld 8"/>
          <p:cNvSpPr txBox="1"/>
          <p:nvPr/>
        </p:nvSpPr>
        <p:spPr>
          <a:xfrm>
            <a:off x="1187623" y="3213223"/>
            <a:ext cx="4003687" cy="1511672"/>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lvl="1" indent="-342900">
              <a:spcBef>
                <a:spcPct val="20000"/>
              </a:spcBef>
              <a:buFont typeface="Arial" panose="020B0604020202020204" pitchFamily="34" charset="0"/>
              <a:buChar char="•"/>
            </a:pPr>
            <a:endParaRPr lang="de-DE" sz="1600" dirty="0" smtClean="0">
              <a:solidFill>
                <a:schemeClr val="bg2"/>
              </a:solidFill>
              <a:latin typeface="Fließtext"/>
            </a:endParaRPr>
          </a:p>
          <a:p>
            <a:pPr marL="179388" indent="-179388">
              <a:buFont typeface="Arial" panose="020B0604020202020204" pitchFamily="34" charset="0"/>
              <a:buChar char="•"/>
            </a:pPr>
            <a:r>
              <a:rPr lang="de-DE" sz="1300" dirty="0">
                <a:solidFill>
                  <a:schemeClr val="bg2"/>
                </a:solidFill>
                <a:latin typeface="Fließtext"/>
              </a:rPr>
              <a:t>Fenster und Türen sollten während der Arbeit geschlossen sein.</a:t>
            </a: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3357239"/>
            <a:ext cx="1733550" cy="647700"/>
          </a:xfrm>
          <a:prstGeom prst="rect">
            <a:avLst/>
          </a:prstGeom>
        </p:spPr>
      </p:pic>
      <p:sp>
        <p:nvSpPr>
          <p:cNvPr id="4" name="Titel 3"/>
          <p:cNvSpPr>
            <a:spLocks noGrp="1"/>
          </p:cNvSpPr>
          <p:nvPr>
            <p:ph type="title"/>
          </p:nvPr>
        </p:nvSpPr>
        <p:spPr/>
        <p:txBody>
          <a:bodyPr>
            <a:noAutofit/>
          </a:bodyPr>
          <a:lstStyle/>
          <a:p>
            <a:r>
              <a:rPr lang="de-DE" dirty="0" smtClean="0"/>
              <a:t>Fenster und Türen schließen</a:t>
            </a:r>
            <a:endParaRPr lang="de-DE" dirty="0"/>
          </a:p>
        </p:txBody>
      </p:sp>
    </p:spTree>
    <p:extLst>
      <p:ext uri="{BB962C8B-B14F-4D97-AF65-F5344CB8AC3E}">
        <p14:creationId xmlns:p14="http://schemas.microsoft.com/office/powerpoint/2010/main" val="2330030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684000" y="1940400"/>
            <a:ext cx="8460000"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19</a:t>
            </a:fld>
            <a:endParaRPr lang="de-DE"/>
          </a:p>
        </p:txBody>
      </p:sp>
      <p:sp>
        <p:nvSpPr>
          <p:cNvPr id="8" name="Textfeld 7"/>
          <p:cNvSpPr txBox="1"/>
          <p:nvPr/>
        </p:nvSpPr>
        <p:spPr>
          <a:xfrm>
            <a:off x="1259632" y="2804155"/>
            <a:ext cx="3168352" cy="2616101"/>
          </a:xfrm>
          <a:prstGeom prst="rect">
            <a:avLst/>
          </a:prstGeom>
          <a:noFill/>
        </p:spPr>
        <p:txBody>
          <a:bodyPr wrap="square" rtlCol="0">
            <a:spAutoFit/>
          </a:bodyPr>
          <a:lstStyle/>
          <a:p>
            <a:r>
              <a:rPr lang="de-DE" sz="1600" b="1" dirty="0">
                <a:solidFill>
                  <a:schemeClr val="bg2"/>
                </a:solidFill>
                <a:latin typeface="Fließtext"/>
              </a:rPr>
              <a:t>Der Laborkittel ist Pflicht im </a:t>
            </a:r>
            <a:r>
              <a:rPr lang="de-DE" sz="1600" b="1" dirty="0" err="1" smtClean="0">
                <a:solidFill>
                  <a:schemeClr val="bg2"/>
                </a:solidFill>
                <a:latin typeface="Fließtext"/>
              </a:rPr>
              <a:t>Biolabor</a:t>
            </a:r>
            <a:r>
              <a:rPr lang="de-DE" sz="1600" b="1" dirty="0">
                <a:solidFill>
                  <a:schemeClr val="bg2"/>
                </a:solidFill>
                <a:latin typeface="Fließtext"/>
              </a:rPr>
              <a:t>!</a:t>
            </a:r>
          </a:p>
          <a:p>
            <a:pPr>
              <a:spcBef>
                <a:spcPts val="1200"/>
              </a:spcBef>
            </a:pPr>
            <a:r>
              <a:rPr lang="de-DE" sz="1600" dirty="0">
                <a:solidFill>
                  <a:schemeClr val="bg2"/>
                </a:solidFill>
                <a:latin typeface="Fließtext"/>
              </a:rPr>
              <a:t>Ggf. muss dieser Basisschutz um weitere Teile der persönlichen Schutzausrüstung ergänzt werden.</a:t>
            </a:r>
          </a:p>
          <a:p>
            <a:pPr>
              <a:spcBef>
                <a:spcPts val="1200"/>
              </a:spcBef>
            </a:pPr>
            <a:r>
              <a:rPr lang="de-DE" sz="1600" dirty="0" smtClean="0">
                <a:solidFill>
                  <a:schemeClr val="bg2"/>
                </a:solidFill>
                <a:latin typeface="Fließtext"/>
              </a:rPr>
              <a:t>Auf </a:t>
            </a:r>
            <a:r>
              <a:rPr lang="de-DE" sz="1600" dirty="0">
                <a:solidFill>
                  <a:schemeClr val="bg2"/>
                </a:solidFill>
                <a:latin typeface="Fließtext"/>
              </a:rPr>
              <a:t>dieser Seite erfahren Sie alles, was Sie beim Tragen der PSA beachten müssen.</a:t>
            </a:r>
          </a:p>
        </p:txBody>
      </p:sp>
      <p:cxnSp>
        <p:nvCxnSpPr>
          <p:cNvPr id="9" name="Gerade Verbindung 8"/>
          <p:cNvCxnSpPr/>
          <p:nvPr/>
        </p:nvCxnSpPr>
        <p:spPr>
          <a:xfrm>
            <a:off x="1331640" y="5517232"/>
            <a:ext cx="3096344"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1331640" y="2708920"/>
            <a:ext cx="3096344"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9" name="Grafik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103" y="1769055"/>
            <a:ext cx="2047875" cy="4686300"/>
          </a:xfrm>
          <a:prstGeom prst="rect">
            <a:avLst/>
          </a:prstGeom>
        </p:spPr>
      </p:pic>
      <p:pic>
        <p:nvPicPr>
          <p:cNvPr id="20" name="Grafik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1257" y="1775581"/>
            <a:ext cx="1504950" cy="4657725"/>
          </a:xfrm>
          <a:prstGeom prst="rect">
            <a:avLst/>
          </a:prstGeom>
        </p:spPr>
      </p:pic>
      <p:pic>
        <p:nvPicPr>
          <p:cNvPr id="21" name="Grafik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3278" y="1801123"/>
            <a:ext cx="1504950" cy="4514850"/>
          </a:xfrm>
          <a:prstGeom prst="rect">
            <a:avLst/>
          </a:prstGeom>
        </p:spPr>
      </p:pic>
      <p:sp>
        <p:nvSpPr>
          <p:cNvPr id="4" name="Titel 3"/>
          <p:cNvSpPr>
            <a:spLocks noGrp="1"/>
          </p:cNvSpPr>
          <p:nvPr>
            <p:ph type="title"/>
          </p:nvPr>
        </p:nvSpPr>
        <p:spPr/>
        <p:txBody>
          <a:bodyPr>
            <a:noAutofit/>
          </a:bodyPr>
          <a:lstStyle/>
          <a:p>
            <a:r>
              <a:rPr lang="de-DE" dirty="0" smtClean="0"/>
              <a:t>Persönliche</a:t>
            </a:r>
            <a:r>
              <a:rPr lang="de-DE" baseline="0" dirty="0" smtClean="0"/>
              <a:t> Schutzausrüstung benutzen</a:t>
            </a:r>
            <a:endParaRPr lang="de-DE" dirty="0"/>
          </a:p>
        </p:txBody>
      </p:sp>
    </p:spTree>
    <p:extLst>
      <p:ext uri="{BB962C8B-B14F-4D97-AF65-F5344CB8AC3E}">
        <p14:creationId xmlns:p14="http://schemas.microsoft.com/office/powerpoint/2010/main" val="474464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8056" y="1469817"/>
            <a:ext cx="3028152" cy="492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ußzeilenplatzhalter 2"/>
          <p:cNvSpPr>
            <a:spLocks noGrp="1"/>
          </p:cNvSpPr>
          <p:nvPr>
            <p:ph type="ftr" sz="quarter" idx="11"/>
          </p:nvPr>
        </p:nvSpPr>
        <p:spPr>
          <a:xfrm>
            <a:off x="554038" y="6381326"/>
            <a:ext cx="4810050" cy="476674"/>
          </a:xfrm>
        </p:spPr>
        <p:txBody>
          <a:bodyPr/>
          <a:lstStyle/>
          <a:p>
            <a:pPr>
              <a:defRPr/>
            </a:pPr>
            <a:r>
              <a:rPr lang="de-DE" dirty="0" smtClean="0"/>
              <a:t>Unterweisung: Grundregeln mikrobiologischer Technik</a:t>
            </a:r>
            <a:endParaRPr lang="de-DE" dirty="0"/>
          </a:p>
        </p:txBody>
      </p:sp>
      <p:sp>
        <p:nvSpPr>
          <p:cNvPr id="4" name="Foliennummernplatzhalter 3"/>
          <p:cNvSpPr>
            <a:spLocks noGrp="1"/>
          </p:cNvSpPr>
          <p:nvPr>
            <p:ph type="sldNum" sz="quarter" idx="12"/>
          </p:nvPr>
        </p:nvSpPr>
        <p:spPr/>
        <p:txBody>
          <a:bodyPr/>
          <a:lstStyle/>
          <a:p>
            <a:fld id="{23A8995E-485D-4211-9F53-18892AE58A70}" type="slidenum">
              <a:rPr lang="de-DE" smtClean="0"/>
              <a:pPr/>
              <a:t>2</a:t>
            </a:fld>
            <a:endParaRPr lang="de-DE"/>
          </a:p>
        </p:txBody>
      </p:sp>
      <p:sp>
        <p:nvSpPr>
          <p:cNvPr id="8" name="Textfeld 7"/>
          <p:cNvSpPr txBox="1"/>
          <p:nvPr/>
        </p:nvSpPr>
        <p:spPr>
          <a:xfrm>
            <a:off x="538006" y="3573016"/>
            <a:ext cx="5690178" cy="2144644"/>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pPr indent="-342900">
              <a:lnSpc>
                <a:spcPct val="150000"/>
              </a:lnSpc>
              <a:spcBef>
                <a:spcPts val="1800"/>
              </a:spcBef>
            </a:pPr>
            <a:r>
              <a:rPr lang="de-DE" sz="1600" b="1" dirty="0" smtClean="0">
                <a:solidFill>
                  <a:schemeClr val="bg2"/>
                </a:solidFill>
                <a:latin typeface="Fließtext"/>
              </a:rPr>
              <a:t>Dieses Lernprogramm</a:t>
            </a:r>
            <a:endParaRPr lang="de-DE" sz="1600" b="1" dirty="0">
              <a:solidFill>
                <a:schemeClr val="bg2"/>
              </a:solidFill>
              <a:latin typeface="Fließtext"/>
            </a:endParaRPr>
          </a:p>
          <a:p>
            <a:pPr marL="179388" indent="-179388">
              <a:buFont typeface="Arial" panose="020B0604020202020204" pitchFamily="34" charset="0"/>
              <a:buChar char="•"/>
            </a:pPr>
            <a:r>
              <a:rPr lang="de-DE" sz="1600" dirty="0" smtClean="0">
                <a:solidFill>
                  <a:schemeClr val="bg2"/>
                </a:solidFill>
                <a:latin typeface="Fließtext"/>
              </a:rPr>
              <a:t>informiert </a:t>
            </a:r>
            <a:r>
              <a:rPr lang="de-DE" sz="1600" dirty="0">
                <a:solidFill>
                  <a:schemeClr val="bg2"/>
                </a:solidFill>
                <a:latin typeface="Fließtext"/>
              </a:rPr>
              <a:t>Sie über die Grundregeln guter mikrobiologischer Technik</a:t>
            </a:r>
            <a:r>
              <a:rPr lang="de-DE" sz="1600" dirty="0" smtClean="0">
                <a:solidFill>
                  <a:schemeClr val="bg2"/>
                </a:solidFill>
                <a:latin typeface="Fließtext"/>
              </a:rPr>
              <a:t>,</a:t>
            </a:r>
            <a:endParaRPr lang="de-DE" sz="1600" dirty="0">
              <a:solidFill>
                <a:schemeClr val="bg2"/>
              </a:solidFill>
              <a:latin typeface="Fließtext"/>
            </a:endParaRPr>
          </a:p>
          <a:p>
            <a:pPr marL="179388" indent="-179388">
              <a:buFont typeface="Arial" panose="020B0604020202020204" pitchFamily="34" charset="0"/>
              <a:buChar char="•"/>
            </a:pPr>
            <a:r>
              <a:rPr lang="de-DE" sz="1600" dirty="0" smtClean="0">
                <a:solidFill>
                  <a:schemeClr val="bg2"/>
                </a:solidFill>
                <a:latin typeface="Fließtext"/>
              </a:rPr>
              <a:t>stellt </a:t>
            </a:r>
            <a:r>
              <a:rPr lang="de-DE" sz="1600" dirty="0">
                <a:solidFill>
                  <a:schemeClr val="bg2"/>
                </a:solidFill>
                <a:latin typeface="Fließtext"/>
              </a:rPr>
              <a:t>Ihnen weitere Hygienemaßnahmen für den Umgang mit Biostoffen und gentechnisch veränderten Organismen der Risikogruppe 2 vor,</a:t>
            </a:r>
          </a:p>
          <a:p>
            <a:pPr marL="179388" indent="-179388">
              <a:buFont typeface="Arial" panose="020B0604020202020204" pitchFamily="34" charset="0"/>
              <a:buChar char="•"/>
            </a:pPr>
            <a:r>
              <a:rPr lang="de-DE" sz="1600" dirty="0">
                <a:solidFill>
                  <a:schemeClr val="bg2"/>
                </a:solidFill>
                <a:latin typeface="Fließtext"/>
              </a:rPr>
              <a:t>gibt Ihnen Tipps, wie Sie sich wirksam schützen können</a:t>
            </a:r>
          </a:p>
        </p:txBody>
      </p:sp>
      <p:sp>
        <p:nvSpPr>
          <p:cNvPr id="9" name="Inhaltsplatzhalter 5"/>
          <p:cNvSpPr txBox="1">
            <a:spLocks/>
          </p:cNvSpPr>
          <p:nvPr/>
        </p:nvSpPr>
        <p:spPr>
          <a:xfrm>
            <a:off x="554038" y="1796806"/>
            <a:ext cx="5962178" cy="1632194"/>
          </a:xfrm>
          <a:prstGeom prst="rect">
            <a:avLst/>
          </a:prstGeom>
        </p:spPr>
        <p:txBody>
          <a:bodyPr>
            <a:normAutofit/>
          </a:bodyPr>
          <a:lstStyle>
            <a:lvl1pPr marL="342900" indent="-342900" algn="l" defTabSz="914400" rtl="0" eaLnBrk="1" latinLnBrk="0" hangingPunct="1">
              <a:spcBef>
                <a:spcPct val="20000"/>
              </a:spcBef>
              <a:buFont typeface="Arial" pitchFamily="34" charset="0"/>
              <a:buNone/>
              <a:defRPr sz="1700" b="0" i="0" kern="1200" baseline="0">
                <a:solidFill>
                  <a:schemeClr val="bg2"/>
                </a:solidFill>
                <a:latin typeface="Fließtext"/>
                <a:ea typeface="+mn-ea"/>
                <a:cs typeface="+mn-cs"/>
              </a:defRPr>
            </a:lvl1pPr>
            <a:lvl2pPr marL="180975" indent="-180975" algn="l" defTabSz="914400" rtl="0" eaLnBrk="1" latinLnBrk="0" hangingPunct="1">
              <a:spcBef>
                <a:spcPct val="20000"/>
              </a:spcBef>
              <a:buClr>
                <a:schemeClr val="tx2"/>
              </a:buClr>
              <a:buFont typeface="Arial" pitchFamily="34" charset="0"/>
              <a:buChar char="•"/>
              <a:defRPr sz="1700" kern="1200">
                <a:solidFill>
                  <a:schemeClr val="bg2"/>
                </a:solidFill>
                <a:latin typeface="+mn-lt"/>
                <a:ea typeface="+mn-ea"/>
                <a:cs typeface="+mn-cs"/>
              </a:defRPr>
            </a:lvl2pPr>
            <a:lvl3pPr marL="35242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3pPr>
            <a:lvl4pPr marL="542925" indent="-19050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4pPr>
            <a:lvl5pPr marL="71437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800" b="1" dirty="0"/>
              <a:t>Sicherer Umgang mit Biostoffen</a:t>
            </a:r>
          </a:p>
          <a:p>
            <a:pPr marL="0" indent="0"/>
            <a:r>
              <a:rPr lang="de-DE" sz="1600" b="1" dirty="0">
                <a:latin typeface="Unterüberschrift"/>
              </a:rPr>
              <a:t>Ein wichtiges Thema im mikrobiologischen Labor</a:t>
            </a:r>
            <a:r>
              <a:rPr lang="de-DE" sz="1600" b="1" dirty="0" smtClean="0">
                <a:latin typeface="Unterüberschrift"/>
              </a:rPr>
              <a:t>!</a:t>
            </a:r>
          </a:p>
          <a:p>
            <a:pPr marL="0">
              <a:spcBef>
                <a:spcPts val="1200"/>
              </a:spcBef>
            </a:pPr>
            <a:r>
              <a:rPr lang="de-DE" sz="1600" dirty="0"/>
              <a:t>Wer mit Biostoffen oder gentechnisch veränderten Organismen arbeitet, muss das mögliche Gefährdungspotenzial der Stoffe und Agenzien sowie die wirksamen Schutzmaßnahmen kennen</a:t>
            </a:r>
            <a:r>
              <a:rPr lang="de-DE" sz="1600" dirty="0" smtClean="0"/>
              <a:t>.</a:t>
            </a:r>
          </a:p>
        </p:txBody>
      </p:sp>
      <p:sp>
        <p:nvSpPr>
          <p:cNvPr id="10" name="Inhaltsplatzhalter 5"/>
          <p:cNvSpPr txBox="1">
            <a:spLocks/>
          </p:cNvSpPr>
          <p:nvPr/>
        </p:nvSpPr>
        <p:spPr>
          <a:xfrm>
            <a:off x="467544" y="5877272"/>
            <a:ext cx="5256584" cy="449369"/>
          </a:xfrm>
          <a:prstGeom prst="rect">
            <a:avLst/>
          </a:prstGeom>
        </p:spPr>
        <p:txBody>
          <a:bodyPr>
            <a:normAutofit/>
          </a:bodyPr>
          <a:lstStyle>
            <a:lvl1pPr marL="342900" indent="-342900" algn="l" defTabSz="914400" rtl="0" eaLnBrk="1" latinLnBrk="0" hangingPunct="1">
              <a:spcBef>
                <a:spcPct val="20000"/>
              </a:spcBef>
              <a:buFont typeface="Arial" pitchFamily="34" charset="0"/>
              <a:buNone/>
              <a:defRPr sz="1700" b="0" i="0" kern="1200" baseline="0">
                <a:solidFill>
                  <a:schemeClr val="bg2"/>
                </a:solidFill>
                <a:latin typeface="Fließtext"/>
                <a:ea typeface="+mn-ea"/>
                <a:cs typeface="+mn-cs"/>
              </a:defRPr>
            </a:lvl1pPr>
            <a:lvl2pPr marL="180975" indent="-180975" algn="l" defTabSz="914400" rtl="0" eaLnBrk="1" latinLnBrk="0" hangingPunct="1">
              <a:spcBef>
                <a:spcPct val="20000"/>
              </a:spcBef>
              <a:buClr>
                <a:schemeClr val="tx2"/>
              </a:buClr>
              <a:buFont typeface="Arial" pitchFamily="34" charset="0"/>
              <a:buChar char="•"/>
              <a:defRPr sz="1700" kern="1200">
                <a:solidFill>
                  <a:schemeClr val="bg2"/>
                </a:solidFill>
                <a:latin typeface="+mn-lt"/>
                <a:ea typeface="+mn-ea"/>
                <a:cs typeface="+mn-cs"/>
              </a:defRPr>
            </a:lvl2pPr>
            <a:lvl3pPr marL="35242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3pPr>
            <a:lvl4pPr marL="542925" indent="-19050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4pPr>
            <a:lvl5pPr marL="71437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800" b="1" dirty="0"/>
              <a:t>Investieren Sie 2</a:t>
            </a:r>
            <a:r>
              <a:rPr lang="de-DE" sz="1800" b="1" dirty="0" smtClean="0"/>
              <a:t>0 </a:t>
            </a:r>
            <a:r>
              <a:rPr lang="de-DE" sz="1800" b="1" dirty="0"/>
              <a:t>Minuten Zeit. Es lohnt sich</a:t>
            </a:r>
            <a:r>
              <a:rPr lang="de-DE" sz="1800" b="1" dirty="0" smtClean="0"/>
              <a:t>.</a:t>
            </a:r>
            <a:endParaRPr lang="de-DE" sz="1600" b="1" dirty="0" smtClean="0"/>
          </a:p>
        </p:txBody>
      </p:sp>
      <p:sp>
        <p:nvSpPr>
          <p:cNvPr id="2" name="Titel 1"/>
          <p:cNvSpPr>
            <a:spLocks noGrp="1"/>
          </p:cNvSpPr>
          <p:nvPr>
            <p:ph type="title"/>
          </p:nvPr>
        </p:nvSpPr>
        <p:spPr/>
        <p:txBody>
          <a:bodyPr>
            <a:noAutofit/>
          </a:bodyPr>
          <a:lstStyle/>
          <a:p>
            <a:r>
              <a:rPr lang="de-DE" dirty="0" smtClean="0"/>
              <a:t>Herzlich willkommen!</a:t>
            </a:r>
            <a:endParaRPr lang="de-DE" dirty="0"/>
          </a:p>
        </p:txBody>
      </p:sp>
    </p:spTree>
    <p:extLst>
      <p:ext uri="{BB962C8B-B14F-4D97-AF65-F5344CB8AC3E}">
        <p14:creationId xmlns:p14="http://schemas.microsoft.com/office/powerpoint/2010/main" val="7204729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684000" y="1940400"/>
            <a:ext cx="8460000"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Grafik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1103" y="1769055"/>
            <a:ext cx="2047875" cy="4686300"/>
          </a:xfrm>
          <a:prstGeom prst="rect">
            <a:avLst/>
          </a:prstGeom>
        </p:spPr>
      </p:pic>
      <p:pic>
        <p:nvPicPr>
          <p:cNvPr id="14" name="Grafi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257" y="1775581"/>
            <a:ext cx="1504950" cy="4657725"/>
          </a:xfrm>
          <a:prstGeom prst="rect">
            <a:avLst/>
          </a:prstGeom>
        </p:spPr>
      </p:pic>
      <p:pic>
        <p:nvPicPr>
          <p:cNvPr id="15" name="Grafi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3278" y="1801123"/>
            <a:ext cx="1504950" cy="4514850"/>
          </a:xfrm>
          <a:prstGeom prst="rect">
            <a:avLst/>
          </a:prstGeom>
        </p:spPr>
      </p:pic>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20</a:t>
            </a:fld>
            <a:endParaRPr lang="de-DE"/>
          </a:p>
        </p:txBody>
      </p:sp>
      <p:sp>
        <p:nvSpPr>
          <p:cNvPr id="9" name="Textfeld 8"/>
          <p:cNvSpPr txBox="1"/>
          <p:nvPr/>
        </p:nvSpPr>
        <p:spPr>
          <a:xfrm>
            <a:off x="1187623" y="2423448"/>
            <a:ext cx="3600401" cy="3174022"/>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lvl="1" indent="-342900">
              <a:spcBef>
                <a:spcPct val="20000"/>
              </a:spcBef>
              <a:buFont typeface="Arial" panose="020B0604020202020204" pitchFamily="34" charset="0"/>
              <a:buChar char="•"/>
            </a:pPr>
            <a:endParaRPr lang="de-DE" sz="1600" dirty="0" smtClean="0">
              <a:solidFill>
                <a:schemeClr val="bg2"/>
              </a:solidFill>
              <a:latin typeface="Fließtext"/>
            </a:endParaRPr>
          </a:p>
          <a:p>
            <a:pPr marL="179388" indent="-179388">
              <a:buFont typeface="Arial" panose="020B0604020202020204" pitchFamily="34" charset="0"/>
              <a:buChar char="•"/>
            </a:pPr>
            <a:r>
              <a:rPr lang="de-DE" sz="1300" dirty="0" smtClean="0">
                <a:solidFill>
                  <a:schemeClr val="bg2"/>
                </a:solidFill>
                <a:latin typeface="Fließtext"/>
              </a:rPr>
              <a:t>Das </a:t>
            </a:r>
            <a:r>
              <a:rPr lang="de-DE" sz="1300" dirty="0">
                <a:solidFill>
                  <a:schemeClr val="bg2"/>
                </a:solidFill>
                <a:latin typeface="Fließtext"/>
              </a:rPr>
              <a:t>Tragen eines geschlossen </a:t>
            </a:r>
            <a:r>
              <a:rPr lang="de-DE" sz="1300" dirty="0" smtClean="0">
                <a:solidFill>
                  <a:schemeClr val="bg2"/>
                </a:solidFill>
                <a:latin typeface="Fließtext"/>
              </a:rPr>
              <a:t>Labor-kittels </a:t>
            </a:r>
            <a:r>
              <a:rPr lang="de-DE" sz="1300" dirty="0">
                <a:solidFill>
                  <a:schemeClr val="bg2"/>
                </a:solidFill>
                <a:latin typeface="Fließtext"/>
              </a:rPr>
              <a:t>ist Pflicht im Labor.</a:t>
            </a:r>
          </a:p>
          <a:p>
            <a:pPr marL="179388" indent="-179388">
              <a:buFont typeface="Arial" panose="020B0604020202020204" pitchFamily="34" charset="0"/>
              <a:buChar char="•"/>
            </a:pPr>
            <a:r>
              <a:rPr lang="de-DE" sz="1300" dirty="0" smtClean="0">
                <a:solidFill>
                  <a:schemeClr val="bg2"/>
                </a:solidFill>
                <a:latin typeface="Fließtext"/>
              </a:rPr>
              <a:t>Diese </a:t>
            </a:r>
            <a:r>
              <a:rPr lang="de-DE" sz="1300" dirty="0">
                <a:solidFill>
                  <a:schemeClr val="bg2"/>
                </a:solidFill>
                <a:latin typeface="Fließtext"/>
              </a:rPr>
              <a:t>Schutzkleidung darf nicht außerhalb des Arbeitsbereichs getragen werden!</a:t>
            </a:r>
          </a:p>
          <a:p>
            <a:pPr marL="179388" indent="-179388">
              <a:buFont typeface="Arial" panose="020B0604020202020204" pitchFamily="34" charset="0"/>
              <a:buChar char="•"/>
            </a:pPr>
            <a:r>
              <a:rPr lang="de-DE" sz="1300" dirty="0" smtClean="0">
                <a:solidFill>
                  <a:schemeClr val="bg2"/>
                </a:solidFill>
                <a:latin typeface="Fließtext"/>
              </a:rPr>
              <a:t>Schutzhandschuhe </a:t>
            </a:r>
            <a:r>
              <a:rPr lang="de-DE" sz="1300" dirty="0">
                <a:solidFill>
                  <a:schemeClr val="bg2"/>
                </a:solidFill>
                <a:latin typeface="Fließtext"/>
              </a:rPr>
              <a:t>bei Kontakt mit Biostoffen ab Risikogruppe 2 oder mit </a:t>
            </a:r>
            <a:r>
              <a:rPr lang="de-DE" sz="1300" dirty="0" smtClean="0">
                <a:solidFill>
                  <a:schemeClr val="bg2"/>
                </a:solidFill>
                <a:latin typeface="Fließtext"/>
              </a:rPr>
              <a:t>Gefahrstoffen.</a:t>
            </a:r>
            <a:endParaRPr lang="de-DE" sz="1300" dirty="0">
              <a:solidFill>
                <a:schemeClr val="bg2"/>
              </a:solidFill>
              <a:latin typeface="Fließtext"/>
            </a:endParaRPr>
          </a:p>
          <a:p>
            <a:pPr marL="179388" indent="-179388">
              <a:buFont typeface="Arial" panose="020B0604020202020204" pitchFamily="34" charset="0"/>
              <a:buChar char="•"/>
            </a:pPr>
            <a:r>
              <a:rPr lang="de-DE" sz="1300" dirty="0" smtClean="0">
                <a:solidFill>
                  <a:schemeClr val="bg2"/>
                </a:solidFill>
                <a:latin typeface="Fließtext"/>
              </a:rPr>
              <a:t>Schutzbrille </a:t>
            </a:r>
            <a:r>
              <a:rPr lang="de-DE" sz="1300" dirty="0">
                <a:solidFill>
                  <a:schemeClr val="bg2"/>
                </a:solidFill>
                <a:latin typeface="Fließtext"/>
              </a:rPr>
              <a:t>und eventuell </a:t>
            </a:r>
            <a:r>
              <a:rPr lang="de-DE" sz="1300" dirty="0" smtClean="0">
                <a:solidFill>
                  <a:schemeClr val="bg2"/>
                </a:solidFill>
                <a:latin typeface="Fließtext"/>
              </a:rPr>
              <a:t>Gesichts-schutz </a:t>
            </a:r>
            <a:r>
              <a:rPr lang="de-DE" sz="1300" dirty="0">
                <a:solidFill>
                  <a:schemeClr val="bg2"/>
                </a:solidFill>
                <a:latin typeface="Fließtext"/>
              </a:rPr>
              <a:t>bei möglichen </a:t>
            </a:r>
            <a:r>
              <a:rPr lang="de-DE" sz="1300" dirty="0" smtClean="0">
                <a:solidFill>
                  <a:schemeClr val="bg2"/>
                </a:solidFill>
                <a:latin typeface="Fließtext"/>
              </a:rPr>
              <a:t>Spritzern.</a:t>
            </a:r>
            <a:endParaRPr lang="de-DE" sz="1300" dirty="0">
              <a:solidFill>
                <a:schemeClr val="bg2"/>
              </a:solidFill>
              <a:latin typeface="Fließtext"/>
            </a:endParaRPr>
          </a:p>
        </p:txBody>
      </p:sp>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7354" y="2628680"/>
            <a:ext cx="1733550" cy="647700"/>
          </a:xfrm>
          <a:prstGeom prst="rect">
            <a:avLst/>
          </a:prstGeom>
        </p:spPr>
      </p:pic>
      <p:sp>
        <p:nvSpPr>
          <p:cNvPr id="4" name="Titel 3"/>
          <p:cNvSpPr>
            <a:spLocks noGrp="1"/>
          </p:cNvSpPr>
          <p:nvPr>
            <p:ph type="title"/>
          </p:nvPr>
        </p:nvSpPr>
        <p:spPr/>
        <p:txBody>
          <a:bodyPr>
            <a:noAutofit/>
          </a:bodyPr>
          <a:lstStyle/>
          <a:p>
            <a:r>
              <a:rPr lang="de-DE" dirty="0" smtClean="0"/>
              <a:t>Persönliche Schutzausrüstung</a:t>
            </a:r>
            <a:r>
              <a:rPr lang="de-DE" baseline="0" dirty="0" smtClean="0"/>
              <a:t> benutzen</a:t>
            </a:r>
            <a:endParaRPr lang="de-DE" dirty="0"/>
          </a:p>
        </p:txBody>
      </p:sp>
    </p:spTree>
    <p:extLst>
      <p:ext uri="{BB962C8B-B14F-4D97-AF65-F5344CB8AC3E}">
        <p14:creationId xmlns:p14="http://schemas.microsoft.com/office/powerpoint/2010/main" val="3312347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683568" y="1939073"/>
            <a:ext cx="8460432"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21</a:t>
            </a:fld>
            <a:endParaRPr lang="de-DE"/>
          </a:p>
        </p:txBody>
      </p:sp>
      <p:sp>
        <p:nvSpPr>
          <p:cNvPr id="13" name="Textfeld 12"/>
          <p:cNvSpPr txBox="1"/>
          <p:nvPr/>
        </p:nvSpPr>
        <p:spPr>
          <a:xfrm>
            <a:off x="4644008" y="3429000"/>
            <a:ext cx="3672408" cy="830997"/>
          </a:xfrm>
          <a:prstGeom prst="rect">
            <a:avLst/>
          </a:prstGeom>
          <a:noFill/>
        </p:spPr>
        <p:txBody>
          <a:bodyPr wrap="square" rtlCol="0">
            <a:spAutoFit/>
          </a:bodyPr>
          <a:lstStyle/>
          <a:p>
            <a:r>
              <a:rPr lang="de-DE" sz="1600" b="1" dirty="0">
                <a:solidFill>
                  <a:schemeClr val="bg2"/>
                </a:solidFill>
                <a:latin typeface="Fließtext"/>
              </a:rPr>
              <a:t>Damit Sie alle 12 Grundregeln guter mikrobiologischer Technik kennen, fehlen noch diese 4 Regeln…</a:t>
            </a:r>
            <a:endParaRPr lang="de-DE" sz="1600" dirty="0">
              <a:solidFill>
                <a:schemeClr val="bg2"/>
              </a:solidFill>
              <a:latin typeface="Fließtext"/>
            </a:endParaRPr>
          </a:p>
        </p:txBody>
      </p:sp>
      <p:cxnSp>
        <p:nvCxnSpPr>
          <p:cNvPr id="14" name="Gerade Verbindung 7"/>
          <p:cNvCxnSpPr/>
          <p:nvPr/>
        </p:nvCxnSpPr>
        <p:spPr>
          <a:xfrm>
            <a:off x="4716016" y="4413885"/>
            <a:ext cx="3600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Gerade Verbindung 10"/>
          <p:cNvCxnSpPr/>
          <p:nvPr/>
        </p:nvCxnSpPr>
        <p:spPr>
          <a:xfrm>
            <a:off x="4716016" y="3333765"/>
            <a:ext cx="3600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Grafik 4"/>
          <p:cNvPicPr>
            <a:picLocks noChangeAspect="1"/>
          </p:cNvPicPr>
          <p:nvPr/>
        </p:nvPicPr>
        <p:blipFill>
          <a:blip r:embed="rId3"/>
          <a:stretch>
            <a:fillRect/>
          </a:stretch>
        </p:blipFill>
        <p:spPr>
          <a:xfrm>
            <a:off x="684000" y="1939071"/>
            <a:ext cx="3615885" cy="4449600"/>
          </a:xfrm>
          <a:prstGeom prst="rect">
            <a:avLst/>
          </a:prstGeom>
        </p:spPr>
      </p:pic>
      <p:sp>
        <p:nvSpPr>
          <p:cNvPr id="4" name="Titel 3"/>
          <p:cNvSpPr>
            <a:spLocks noGrp="1"/>
          </p:cNvSpPr>
          <p:nvPr>
            <p:ph type="title"/>
          </p:nvPr>
        </p:nvSpPr>
        <p:spPr>
          <a:xfrm>
            <a:off x="554038" y="1195200"/>
            <a:ext cx="8640000" cy="449263"/>
          </a:xfrm>
        </p:spPr>
        <p:txBody>
          <a:bodyPr>
            <a:noAutofit/>
          </a:bodyPr>
          <a:lstStyle/>
          <a:p>
            <a:r>
              <a:rPr lang="de-DE" dirty="0" smtClean="0"/>
              <a:t>Weitere Grundregeln guter mikrobiologischer Technik</a:t>
            </a:r>
            <a:endParaRPr lang="de-DE" dirty="0"/>
          </a:p>
        </p:txBody>
      </p:sp>
    </p:spTree>
    <p:extLst>
      <p:ext uri="{BB962C8B-B14F-4D97-AF65-F5344CB8AC3E}">
        <p14:creationId xmlns:p14="http://schemas.microsoft.com/office/powerpoint/2010/main" val="29752391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683568" y="1939073"/>
            <a:ext cx="8460432"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p:cNvPicPr>
            <a:picLocks noChangeAspect="1"/>
          </p:cNvPicPr>
          <p:nvPr/>
        </p:nvPicPr>
        <p:blipFill>
          <a:blip r:embed="rId2"/>
          <a:stretch>
            <a:fillRect/>
          </a:stretch>
        </p:blipFill>
        <p:spPr>
          <a:xfrm>
            <a:off x="684000" y="1939071"/>
            <a:ext cx="3615885" cy="4449600"/>
          </a:xfrm>
          <a:prstGeom prst="rect">
            <a:avLst/>
          </a:prstGeom>
        </p:spPr>
      </p:pic>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22</a:t>
            </a:fld>
            <a:endParaRPr lang="de-DE"/>
          </a:p>
        </p:txBody>
      </p:sp>
      <p:sp>
        <p:nvSpPr>
          <p:cNvPr id="9" name="Textfeld 8"/>
          <p:cNvSpPr txBox="1"/>
          <p:nvPr/>
        </p:nvSpPr>
        <p:spPr>
          <a:xfrm>
            <a:off x="4716016" y="2060848"/>
            <a:ext cx="4176464" cy="4113890"/>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endParaRPr lang="de-DE" sz="1300" dirty="0" smtClean="0">
              <a:solidFill>
                <a:schemeClr val="bg2"/>
              </a:solidFill>
              <a:latin typeface="Fließtext"/>
            </a:endParaRPr>
          </a:p>
          <a:p>
            <a:r>
              <a:rPr lang="de-DE" sz="1300" dirty="0" smtClean="0">
                <a:solidFill>
                  <a:schemeClr val="bg2"/>
                </a:solidFill>
                <a:latin typeface="Fließtext"/>
              </a:rPr>
              <a:t>Weitere </a:t>
            </a:r>
            <a:r>
              <a:rPr lang="de-DE" sz="1300" dirty="0">
                <a:solidFill>
                  <a:schemeClr val="bg2"/>
                </a:solidFill>
                <a:latin typeface="Fließtext"/>
              </a:rPr>
              <a:t>Grundregeln guter mikrobiologischer Technik lauten:</a:t>
            </a:r>
          </a:p>
          <a:p>
            <a:pPr marL="179388" indent="-179388">
              <a:buFont typeface="Arial" panose="020B0604020202020204" pitchFamily="34" charset="0"/>
              <a:buChar char="•"/>
            </a:pPr>
            <a:endParaRPr lang="de-DE" sz="1300" dirty="0">
              <a:solidFill>
                <a:schemeClr val="bg2"/>
              </a:solidFill>
              <a:latin typeface="Fließtext"/>
            </a:endParaRPr>
          </a:p>
          <a:p>
            <a:pPr marL="179388" indent="-179388">
              <a:buFont typeface="Arial" panose="020B0604020202020204" pitchFamily="34" charset="0"/>
              <a:buChar char="•"/>
            </a:pPr>
            <a:r>
              <a:rPr lang="de-DE" sz="1300" dirty="0" smtClean="0">
                <a:solidFill>
                  <a:schemeClr val="bg2"/>
                </a:solidFill>
                <a:latin typeface="Fließtext"/>
              </a:rPr>
              <a:t>Die </a:t>
            </a:r>
            <a:r>
              <a:rPr lang="de-DE" sz="1300" dirty="0">
                <a:solidFill>
                  <a:schemeClr val="bg2"/>
                </a:solidFill>
                <a:latin typeface="Fließtext"/>
              </a:rPr>
              <a:t>periodische Überprüfung der Identität der Biostoffe ist eine sicherheitsrelevante Fragestellung.</a:t>
            </a:r>
          </a:p>
          <a:p>
            <a:pPr marL="179388" indent="-179388">
              <a:buFont typeface="Arial" panose="020B0604020202020204" pitchFamily="34" charset="0"/>
              <a:buChar char="•"/>
            </a:pPr>
            <a:r>
              <a:rPr lang="de-DE" sz="1300" dirty="0" smtClean="0">
                <a:solidFill>
                  <a:schemeClr val="bg2"/>
                </a:solidFill>
                <a:latin typeface="Fließtext"/>
              </a:rPr>
              <a:t>Ungeziefer </a:t>
            </a:r>
            <a:r>
              <a:rPr lang="de-DE" sz="1300" dirty="0">
                <a:solidFill>
                  <a:schemeClr val="bg2"/>
                </a:solidFill>
                <a:latin typeface="Fließtext"/>
              </a:rPr>
              <a:t>muss sofort und fachkundig bekämpft werden.</a:t>
            </a:r>
          </a:p>
          <a:p>
            <a:pPr marL="179388" indent="-179388">
              <a:buFont typeface="Arial" panose="020B0604020202020204" pitchFamily="34" charset="0"/>
              <a:buChar char="•"/>
            </a:pPr>
            <a:r>
              <a:rPr lang="de-DE" sz="1300" dirty="0" smtClean="0">
                <a:solidFill>
                  <a:schemeClr val="bg2"/>
                </a:solidFill>
                <a:latin typeface="Fließtext"/>
              </a:rPr>
              <a:t>Die </a:t>
            </a:r>
            <a:r>
              <a:rPr lang="de-DE" sz="1300" dirty="0">
                <a:solidFill>
                  <a:schemeClr val="bg2"/>
                </a:solidFill>
                <a:latin typeface="Fließtext"/>
              </a:rPr>
              <a:t>Schulung der Beschäftigten ist eine wichtige Maßnahme. Insbesondere müssen unerfahrene Kollegen angeleitet und mit den spezifischen Gefährdungen durch Biostoffe vertraut gemacht werden. Die jährliche Unterweisung aller Mitarbeiter findet arbeitsplatzbezogen statt</a:t>
            </a:r>
            <a:r>
              <a:rPr lang="de-DE" sz="1300" dirty="0" smtClean="0">
                <a:solidFill>
                  <a:schemeClr val="bg2"/>
                </a:solidFill>
                <a:latin typeface="Fließtext"/>
              </a:rPr>
              <a:t>.</a:t>
            </a:r>
            <a:endParaRPr lang="de-DE" sz="1300" dirty="0">
              <a:solidFill>
                <a:schemeClr val="bg2"/>
              </a:solidFill>
              <a:latin typeface="Fließtext"/>
            </a:endParaRP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0308" y="2204864"/>
            <a:ext cx="1733550" cy="647700"/>
          </a:xfrm>
          <a:prstGeom prst="rect">
            <a:avLst/>
          </a:prstGeom>
        </p:spPr>
      </p:pic>
      <p:sp>
        <p:nvSpPr>
          <p:cNvPr id="4" name="Titel 3"/>
          <p:cNvSpPr>
            <a:spLocks noGrp="1"/>
          </p:cNvSpPr>
          <p:nvPr>
            <p:ph type="title"/>
          </p:nvPr>
        </p:nvSpPr>
        <p:spPr>
          <a:xfrm>
            <a:off x="554038" y="1195200"/>
            <a:ext cx="8640000" cy="449263"/>
          </a:xfrm>
        </p:spPr>
        <p:txBody>
          <a:bodyPr>
            <a:noAutofit/>
          </a:bodyPr>
          <a:lstStyle/>
          <a:p>
            <a:r>
              <a:rPr lang="de-DE" dirty="0" smtClean="0"/>
              <a:t>Weitere Grundregeln guter mikrobiologischer</a:t>
            </a:r>
            <a:r>
              <a:rPr lang="de-DE" baseline="0" dirty="0" smtClean="0"/>
              <a:t> Technik</a:t>
            </a:r>
            <a:endParaRPr lang="de-DE" dirty="0"/>
          </a:p>
        </p:txBody>
      </p:sp>
    </p:spTree>
    <p:extLst>
      <p:ext uri="{BB962C8B-B14F-4D97-AF65-F5344CB8AC3E}">
        <p14:creationId xmlns:p14="http://schemas.microsoft.com/office/powerpoint/2010/main" val="26331145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23</a:t>
            </a:fld>
            <a:endParaRPr lang="de-DE"/>
          </a:p>
        </p:txBody>
      </p:sp>
      <p:sp>
        <p:nvSpPr>
          <p:cNvPr id="6" name="Rechteck 5"/>
          <p:cNvSpPr/>
          <p:nvPr/>
        </p:nvSpPr>
        <p:spPr>
          <a:xfrm>
            <a:off x="684000" y="1939072"/>
            <a:ext cx="8460000" cy="44509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1014847" y="2399796"/>
            <a:ext cx="3485145" cy="3108543"/>
          </a:xfrm>
          <a:prstGeom prst="rect">
            <a:avLst/>
          </a:prstGeom>
          <a:noFill/>
        </p:spPr>
        <p:txBody>
          <a:bodyPr wrap="square" rtlCol="0">
            <a:spAutoFit/>
          </a:bodyPr>
          <a:lstStyle/>
          <a:p>
            <a:r>
              <a:rPr lang="de-DE" sz="1600" b="1" dirty="0">
                <a:solidFill>
                  <a:schemeClr val="bg2"/>
                </a:solidFill>
                <a:latin typeface="Fließtext"/>
              </a:rPr>
              <a:t>Arbeiten Sie mit Biostoffen der Risikogruppe 2? </a:t>
            </a:r>
          </a:p>
          <a:p>
            <a:pPr>
              <a:spcBef>
                <a:spcPts val="1200"/>
              </a:spcBef>
            </a:pPr>
            <a:r>
              <a:rPr lang="de-DE" sz="1600" dirty="0">
                <a:solidFill>
                  <a:schemeClr val="bg2"/>
                </a:solidFill>
                <a:latin typeface="Fließtext"/>
              </a:rPr>
              <a:t>Dann reichen die Grundregeln der guten mikrobiologischen Technik nicht aus.</a:t>
            </a:r>
          </a:p>
          <a:p>
            <a:pPr>
              <a:spcBef>
                <a:spcPts val="1200"/>
              </a:spcBef>
            </a:pPr>
            <a:r>
              <a:rPr lang="de-DE" sz="1600" dirty="0" smtClean="0">
                <a:solidFill>
                  <a:schemeClr val="bg2"/>
                </a:solidFill>
                <a:latin typeface="Fließtext"/>
              </a:rPr>
              <a:t>Diese </a:t>
            </a:r>
            <a:r>
              <a:rPr lang="de-DE" sz="1600" dirty="0">
                <a:solidFill>
                  <a:schemeClr val="bg2"/>
                </a:solidFill>
                <a:latin typeface="Fließtext"/>
              </a:rPr>
              <a:t>Biostoffe können eine Krankheit beim Menschen hervorrufen! Erfahren Sie auf den nächsten Seiten, mit welchen zusätzlichen Maßnahmen Sie sich schützen können.</a:t>
            </a:r>
          </a:p>
        </p:txBody>
      </p:sp>
      <p:cxnSp>
        <p:nvCxnSpPr>
          <p:cNvPr id="10" name="Gerade Verbindung 9"/>
          <p:cNvCxnSpPr/>
          <p:nvPr/>
        </p:nvCxnSpPr>
        <p:spPr>
          <a:xfrm>
            <a:off x="1086855" y="2304561"/>
            <a:ext cx="3240573"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a:off x="1086855" y="5589240"/>
            <a:ext cx="3240573"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4" name="Grafi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5985" y="1958872"/>
            <a:ext cx="4227583" cy="4449600"/>
          </a:xfrm>
          <a:prstGeom prst="rect">
            <a:avLst/>
          </a:prstGeom>
        </p:spPr>
      </p:pic>
      <p:pic>
        <p:nvPicPr>
          <p:cNvPr id="15" name="Grafi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304561"/>
            <a:ext cx="1504950" cy="1304925"/>
          </a:xfrm>
          <a:prstGeom prst="rect">
            <a:avLst/>
          </a:prstGeom>
        </p:spPr>
      </p:pic>
      <p:pic>
        <p:nvPicPr>
          <p:cNvPr id="16" name="Grafik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3437" y="4273764"/>
            <a:ext cx="1362075" cy="342900"/>
          </a:xfrm>
          <a:prstGeom prst="rect">
            <a:avLst/>
          </a:prstGeom>
        </p:spPr>
      </p:pic>
      <p:pic>
        <p:nvPicPr>
          <p:cNvPr id="17" name="Grafik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3437" y="3770175"/>
            <a:ext cx="1362075" cy="342900"/>
          </a:xfrm>
          <a:prstGeom prst="rect">
            <a:avLst/>
          </a:prstGeom>
        </p:spPr>
      </p:pic>
      <p:sp>
        <p:nvSpPr>
          <p:cNvPr id="4" name="Titel 3"/>
          <p:cNvSpPr>
            <a:spLocks noGrp="1"/>
          </p:cNvSpPr>
          <p:nvPr>
            <p:ph type="title"/>
          </p:nvPr>
        </p:nvSpPr>
        <p:spPr/>
        <p:txBody>
          <a:bodyPr>
            <a:noAutofit/>
          </a:bodyPr>
          <a:lstStyle/>
          <a:p>
            <a:r>
              <a:rPr lang="de-DE" dirty="0" smtClean="0"/>
              <a:t>Zusätzliche Maßnahmen</a:t>
            </a:r>
            <a:r>
              <a:rPr lang="de-DE" baseline="0" dirty="0" smtClean="0"/>
              <a:t> - Allgemeines</a:t>
            </a:r>
            <a:endParaRPr lang="de-DE" dirty="0"/>
          </a:p>
        </p:txBody>
      </p:sp>
    </p:spTree>
    <p:extLst>
      <p:ext uri="{BB962C8B-B14F-4D97-AF65-F5344CB8AC3E}">
        <p14:creationId xmlns:p14="http://schemas.microsoft.com/office/powerpoint/2010/main" val="25156535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684000" y="1939072"/>
            <a:ext cx="8460000" cy="44509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600" y="1954356"/>
            <a:ext cx="4227583" cy="4449600"/>
          </a:xfrm>
          <a:prstGeom prst="rect">
            <a:avLst/>
          </a:prstGeom>
        </p:spPr>
      </p:pic>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3618" y="4232675"/>
            <a:ext cx="1504950" cy="1304925"/>
          </a:xfrm>
          <a:prstGeom prst="rect">
            <a:avLst/>
          </a:prstGeom>
        </p:spPr>
      </p:pic>
      <p:pic>
        <p:nvPicPr>
          <p:cNvPr id="14" name="Grafi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3722" y="5655897"/>
            <a:ext cx="1362075" cy="342900"/>
          </a:xfrm>
          <a:prstGeom prst="rect">
            <a:avLst/>
          </a:prstGeom>
        </p:spPr>
      </p:pic>
      <p:pic>
        <p:nvPicPr>
          <p:cNvPr id="15" name="Grafik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7259" y="5660556"/>
            <a:ext cx="1362075" cy="342900"/>
          </a:xfrm>
          <a:prstGeom prst="rect">
            <a:avLst/>
          </a:prstGeom>
        </p:spPr>
      </p:pic>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24</a:t>
            </a:fld>
            <a:endParaRPr lang="de-DE"/>
          </a:p>
        </p:txBody>
      </p:sp>
      <p:sp>
        <p:nvSpPr>
          <p:cNvPr id="9" name="Textfeld 8"/>
          <p:cNvSpPr txBox="1"/>
          <p:nvPr/>
        </p:nvSpPr>
        <p:spPr>
          <a:xfrm>
            <a:off x="1043608" y="1988840"/>
            <a:ext cx="4464496" cy="4321684"/>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marL="114300" lvl="1">
              <a:spcBef>
                <a:spcPct val="20000"/>
              </a:spcBef>
            </a:pPr>
            <a:endParaRPr lang="de-DE" sz="1600" dirty="0" smtClean="0">
              <a:solidFill>
                <a:schemeClr val="bg2"/>
              </a:solidFill>
              <a:latin typeface="Fließtext"/>
            </a:endParaRPr>
          </a:p>
          <a:p>
            <a:r>
              <a:rPr lang="de-DE" sz="1300" b="1" dirty="0">
                <a:solidFill>
                  <a:schemeClr val="bg2"/>
                </a:solidFill>
                <a:latin typeface="Fließtext"/>
              </a:rPr>
              <a:t>Wenn Sie mit Biostoffen der Risikogruppe 2 </a:t>
            </a:r>
            <a:r>
              <a:rPr lang="de-DE" sz="1300" b="1" dirty="0" smtClean="0">
                <a:solidFill>
                  <a:schemeClr val="bg2"/>
                </a:solidFill>
                <a:latin typeface="Fließtext"/>
              </a:rPr>
              <a:t>arbeiten</a:t>
            </a:r>
            <a:r>
              <a:rPr lang="de-DE" sz="1300" b="1" dirty="0">
                <a:solidFill>
                  <a:schemeClr val="bg2"/>
                </a:solidFill>
                <a:latin typeface="Fließtext"/>
              </a:rPr>
              <a:t>, besteht für Sie ein gewisses Infektionsrisiko.</a:t>
            </a:r>
          </a:p>
          <a:p>
            <a:pPr marL="179388" indent="-179388">
              <a:buFont typeface="Arial" panose="020B0604020202020204" pitchFamily="34" charset="0"/>
              <a:buChar char="•"/>
            </a:pPr>
            <a:endParaRPr lang="de-DE" sz="1300" dirty="0">
              <a:solidFill>
                <a:schemeClr val="bg2"/>
              </a:solidFill>
              <a:latin typeface="Fließtext"/>
            </a:endParaRPr>
          </a:p>
          <a:p>
            <a:r>
              <a:rPr lang="de-DE" sz="1300" dirty="0" smtClean="0">
                <a:solidFill>
                  <a:schemeClr val="bg2"/>
                </a:solidFill>
                <a:latin typeface="Fließtext"/>
              </a:rPr>
              <a:t>Baulich-technische Anforderungen ergänzen die Grundregeln </a:t>
            </a:r>
            <a:r>
              <a:rPr lang="de-DE" sz="1300" dirty="0">
                <a:solidFill>
                  <a:schemeClr val="bg2"/>
                </a:solidFill>
                <a:latin typeface="Fließtext"/>
              </a:rPr>
              <a:t>guter mikrobiologischer </a:t>
            </a:r>
            <a:r>
              <a:rPr lang="de-DE" sz="1300" dirty="0" smtClean="0">
                <a:solidFill>
                  <a:schemeClr val="bg2"/>
                </a:solidFill>
                <a:latin typeface="Fließtext"/>
              </a:rPr>
              <a:t>Technik:</a:t>
            </a:r>
            <a:endParaRPr lang="de-DE" sz="1300" dirty="0">
              <a:solidFill>
                <a:schemeClr val="bg2"/>
              </a:solidFill>
              <a:latin typeface="Fließtext"/>
            </a:endParaRPr>
          </a:p>
          <a:p>
            <a:pPr marL="179388" indent="-179388">
              <a:buFont typeface="Arial" panose="020B0604020202020204" pitchFamily="34" charset="0"/>
              <a:buChar char="•"/>
            </a:pPr>
            <a:endParaRPr lang="de-DE" sz="1300" dirty="0">
              <a:solidFill>
                <a:schemeClr val="bg2"/>
              </a:solidFill>
              <a:latin typeface="Fließtext"/>
            </a:endParaRPr>
          </a:p>
          <a:p>
            <a:pPr marL="179388" indent="-179388">
              <a:buFont typeface="Arial" panose="020B0604020202020204" pitchFamily="34" charset="0"/>
              <a:buChar char="•"/>
            </a:pPr>
            <a:r>
              <a:rPr lang="de-DE" sz="1300" dirty="0" smtClean="0">
                <a:solidFill>
                  <a:schemeClr val="bg2"/>
                </a:solidFill>
                <a:latin typeface="Fließtext"/>
              </a:rPr>
              <a:t>Kennzeichnung </a:t>
            </a:r>
            <a:r>
              <a:rPr lang="de-DE" sz="1300" dirty="0">
                <a:solidFill>
                  <a:schemeClr val="bg2"/>
                </a:solidFill>
                <a:latin typeface="Fließtext"/>
              </a:rPr>
              <a:t>als Labor der Schutzstufe 2</a:t>
            </a:r>
          </a:p>
          <a:p>
            <a:pPr marL="179388" indent="-179388">
              <a:buFont typeface="Arial" panose="020B0604020202020204" pitchFamily="34" charset="0"/>
              <a:buChar char="•"/>
            </a:pPr>
            <a:r>
              <a:rPr lang="de-DE" sz="1300" dirty="0" smtClean="0">
                <a:solidFill>
                  <a:schemeClr val="bg2"/>
                </a:solidFill>
                <a:latin typeface="Fließtext"/>
              </a:rPr>
              <a:t>Zutrittsregelungen </a:t>
            </a:r>
            <a:r>
              <a:rPr lang="de-DE" sz="1300" dirty="0">
                <a:solidFill>
                  <a:schemeClr val="bg2"/>
                </a:solidFill>
                <a:latin typeface="Fließtext"/>
              </a:rPr>
              <a:t>für Beschäftigte und Besucher</a:t>
            </a:r>
          </a:p>
          <a:p>
            <a:pPr marL="179388" indent="-179388">
              <a:buFont typeface="Arial" panose="020B0604020202020204" pitchFamily="34" charset="0"/>
              <a:buChar char="•"/>
            </a:pPr>
            <a:r>
              <a:rPr lang="de-DE" sz="1300" dirty="0" smtClean="0">
                <a:solidFill>
                  <a:schemeClr val="bg2"/>
                </a:solidFill>
                <a:latin typeface="Fließtext"/>
              </a:rPr>
              <a:t>Wenn </a:t>
            </a:r>
            <a:r>
              <a:rPr lang="de-DE" sz="1300" dirty="0">
                <a:solidFill>
                  <a:schemeClr val="bg2"/>
                </a:solidFill>
                <a:latin typeface="Fließtext"/>
              </a:rPr>
              <a:t>mit Aerosolen zu rechnen ist, müssen die Arbeiten in einer mikrobiologischen Sicherheitswerkbank durchgeführt werden.</a:t>
            </a:r>
          </a:p>
          <a:p>
            <a:pPr marL="179388" indent="-179388">
              <a:buFont typeface="Arial" panose="020B0604020202020204" pitchFamily="34" charset="0"/>
              <a:buChar char="•"/>
            </a:pPr>
            <a:r>
              <a:rPr lang="de-DE" sz="1300" dirty="0">
                <a:solidFill>
                  <a:schemeClr val="bg2"/>
                </a:solidFill>
                <a:latin typeface="Fließtext"/>
              </a:rPr>
              <a:t>E</a:t>
            </a:r>
            <a:r>
              <a:rPr lang="de-DE" sz="1300" dirty="0" smtClean="0">
                <a:solidFill>
                  <a:schemeClr val="bg2"/>
                </a:solidFill>
                <a:latin typeface="Fließtext"/>
              </a:rPr>
              <a:t>in </a:t>
            </a:r>
            <a:r>
              <a:rPr lang="de-DE" sz="1300" dirty="0">
                <a:solidFill>
                  <a:schemeClr val="bg2"/>
                </a:solidFill>
                <a:latin typeface="Fließtext"/>
              </a:rPr>
              <a:t>Autoklav im Gebäude dient der Inaktivierung kontaminierter Abfälle.</a:t>
            </a:r>
          </a:p>
          <a:p>
            <a:pPr marL="179388" indent="-179388">
              <a:buFont typeface="Arial" panose="020B0604020202020204" pitchFamily="34" charset="0"/>
              <a:buChar char="•"/>
            </a:pPr>
            <a:r>
              <a:rPr lang="de-DE" sz="1300" dirty="0" smtClean="0">
                <a:solidFill>
                  <a:schemeClr val="bg2"/>
                </a:solidFill>
                <a:latin typeface="Fließtext"/>
              </a:rPr>
              <a:t>Leicht </a:t>
            </a:r>
            <a:r>
              <a:rPr lang="de-DE" sz="1300" dirty="0">
                <a:solidFill>
                  <a:schemeClr val="bg2"/>
                </a:solidFill>
                <a:latin typeface="Fließtext"/>
              </a:rPr>
              <a:t>zu reinigende Oberflächen, um sie bei einer Verschmutzung einfach, schnell und gründlich desinfizieren zu </a:t>
            </a:r>
            <a:r>
              <a:rPr lang="de-DE" sz="1300" dirty="0" smtClean="0">
                <a:solidFill>
                  <a:schemeClr val="bg2"/>
                </a:solidFill>
                <a:latin typeface="Fließtext"/>
              </a:rPr>
              <a:t>können.</a:t>
            </a:r>
            <a:endParaRPr lang="de-DE" sz="1300" dirty="0">
              <a:solidFill>
                <a:schemeClr val="bg2"/>
              </a:solidFill>
              <a:latin typeface="Fließtext"/>
            </a:endParaRPr>
          </a:p>
        </p:txBody>
      </p:sp>
      <p:pic>
        <p:nvPicPr>
          <p:cNvPr id="10" name="Grafik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7664" y="1988840"/>
            <a:ext cx="1733550" cy="647700"/>
          </a:xfrm>
          <a:prstGeom prst="rect">
            <a:avLst/>
          </a:prstGeom>
        </p:spPr>
      </p:pic>
      <p:sp>
        <p:nvSpPr>
          <p:cNvPr id="4" name="Titel 3"/>
          <p:cNvSpPr>
            <a:spLocks noGrp="1"/>
          </p:cNvSpPr>
          <p:nvPr>
            <p:ph type="title"/>
          </p:nvPr>
        </p:nvSpPr>
        <p:spPr/>
        <p:txBody>
          <a:bodyPr>
            <a:noAutofit/>
          </a:bodyPr>
          <a:lstStyle/>
          <a:p>
            <a:r>
              <a:rPr lang="de-DE" dirty="0" smtClean="0"/>
              <a:t>Zusätzliche Maßnahmen - Allgemeines</a:t>
            </a:r>
            <a:endParaRPr lang="de-DE" dirty="0"/>
          </a:p>
        </p:txBody>
      </p:sp>
    </p:spTree>
    <p:extLst>
      <p:ext uri="{BB962C8B-B14F-4D97-AF65-F5344CB8AC3E}">
        <p14:creationId xmlns:p14="http://schemas.microsoft.com/office/powerpoint/2010/main" val="27229545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25</a:t>
            </a:fld>
            <a:endParaRPr lang="de-DE"/>
          </a:p>
        </p:txBody>
      </p:sp>
      <p:sp>
        <p:nvSpPr>
          <p:cNvPr id="6" name="Rechteck 5"/>
          <p:cNvSpPr/>
          <p:nvPr/>
        </p:nvSpPr>
        <p:spPr>
          <a:xfrm>
            <a:off x="684000" y="1939073"/>
            <a:ext cx="8460432"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1014847" y="3073603"/>
            <a:ext cx="3485145" cy="2308324"/>
          </a:xfrm>
          <a:prstGeom prst="rect">
            <a:avLst/>
          </a:prstGeom>
          <a:noFill/>
        </p:spPr>
        <p:txBody>
          <a:bodyPr wrap="square" rtlCol="0">
            <a:spAutoFit/>
          </a:bodyPr>
          <a:lstStyle/>
          <a:p>
            <a:r>
              <a:rPr lang="de-DE" sz="1600" dirty="0">
                <a:solidFill>
                  <a:schemeClr val="bg2"/>
                </a:solidFill>
                <a:latin typeface="Fließtext"/>
              </a:rPr>
              <a:t>Die </a:t>
            </a:r>
            <a:r>
              <a:rPr lang="de-DE" sz="1600" dirty="0" err="1">
                <a:solidFill>
                  <a:schemeClr val="bg2"/>
                </a:solidFill>
                <a:latin typeface="Fließtext"/>
              </a:rPr>
              <a:t>BiostoffV</a:t>
            </a:r>
            <a:r>
              <a:rPr lang="de-DE" sz="1600" dirty="0">
                <a:solidFill>
                  <a:schemeClr val="bg2"/>
                </a:solidFill>
                <a:latin typeface="Fließtext"/>
              </a:rPr>
              <a:t> schreibt einen so genannten Hygieneplan in Laboren der Schutzstufe 2 oder bei Tätigkeiten mit sensibilisierenden oder toxisch wirkenden Biostoffen vor</a:t>
            </a:r>
            <a:r>
              <a:rPr lang="de-DE" sz="1600" dirty="0" smtClean="0">
                <a:solidFill>
                  <a:schemeClr val="bg2"/>
                </a:solidFill>
                <a:latin typeface="Fließtext"/>
              </a:rPr>
              <a:t>.</a:t>
            </a:r>
          </a:p>
          <a:p>
            <a:endParaRPr lang="de-DE" sz="1600" dirty="0">
              <a:solidFill>
                <a:schemeClr val="bg2"/>
              </a:solidFill>
              <a:latin typeface="Fließtext"/>
            </a:endParaRPr>
          </a:p>
          <a:p>
            <a:r>
              <a:rPr lang="de-DE" sz="1600" b="1" dirty="0">
                <a:solidFill>
                  <a:schemeClr val="bg2"/>
                </a:solidFill>
                <a:latin typeface="Fließtext"/>
              </a:rPr>
              <a:t>Was wird hier „geplant“ und warum</a:t>
            </a:r>
            <a:r>
              <a:rPr lang="de-DE" sz="1600" b="1" dirty="0" smtClean="0">
                <a:solidFill>
                  <a:schemeClr val="bg2"/>
                </a:solidFill>
                <a:latin typeface="Fließtext"/>
              </a:rPr>
              <a:t>?</a:t>
            </a:r>
          </a:p>
        </p:txBody>
      </p:sp>
      <p:cxnSp>
        <p:nvCxnSpPr>
          <p:cNvPr id="9" name="Gerade Verbindung 8"/>
          <p:cNvCxnSpPr/>
          <p:nvPr/>
        </p:nvCxnSpPr>
        <p:spPr>
          <a:xfrm>
            <a:off x="1086855" y="2924944"/>
            <a:ext cx="3240573"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1086855" y="5517232"/>
            <a:ext cx="3240573"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Grafik 4"/>
          <p:cNvPicPr>
            <a:picLocks noChangeAspect="1"/>
          </p:cNvPicPr>
          <p:nvPr/>
        </p:nvPicPr>
        <p:blipFill>
          <a:blip r:embed="rId3"/>
          <a:stretch>
            <a:fillRect/>
          </a:stretch>
        </p:blipFill>
        <p:spPr>
          <a:xfrm>
            <a:off x="5860788" y="1940964"/>
            <a:ext cx="3293259" cy="4449600"/>
          </a:xfrm>
          <a:prstGeom prst="rect">
            <a:avLst/>
          </a:prstGeom>
        </p:spPr>
      </p:pic>
      <p:sp>
        <p:nvSpPr>
          <p:cNvPr id="4" name="Titel 3"/>
          <p:cNvSpPr>
            <a:spLocks noGrp="1"/>
          </p:cNvSpPr>
          <p:nvPr>
            <p:ph type="title"/>
          </p:nvPr>
        </p:nvSpPr>
        <p:spPr/>
        <p:txBody>
          <a:bodyPr>
            <a:noAutofit/>
          </a:bodyPr>
          <a:lstStyle/>
          <a:p>
            <a:r>
              <a:rPr lang="de-DE" dirty="0" smtClean="0"/>
              <a:t>Hygieneplan</a:t>
            </a:r>
            <a:endParaRPr lang="de-DE" dirty="0"/>
          </a:p>
        </p:txBody>
      </p:sp>
    </p:spTree>
    <p:extLst>
      <p:ext uri="{BB962C8B-B14F-4D97-AF65-F5344CB8AC3E}">
        <p14:creationId xmlns:p14="http://schemas.microsoft.com/office/powerpoint/2010/main" val="21799288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p:cNvSpPr/>
          <p:nvPr/>
        </p:nvSpPr>
        <p:spPr>
          <a:xfrm>
            <a:off x="684000" y="1939073"/>
            <a:ext cx="8460432"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Grafik 14"/>
          <p:cNvPicPr>
            <a:picLocks noChangeAspect="1"/>
          </p:cNvPicPr>
          <p:nvPr/>
        </p:nvPicPr>
        <p:blipFill>
          <a:blip r:embed="rId2"/>
          <a:stretch>
            <a:fillRect/>
          </a:stretch>
        </p:blipFill>
        <p:spPr>
          <a:xfrm>
            <a:off x="5860788" y="1940964"/>
            <a:ext cx="3293259" cy="4449600"/>
          </a:xfrm>
          <a:prstGeom prst="rect">
            <a:avLst/>
          </a:prstGeom>
        </p:spPr>
      </p:pic>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26</a:t>
            </a:fld>
            <a:endParaRPr lang="de-DE"/>
          </a:p>
        </p:txBody>
      </p:sp>
      <p:sp>
        <p:nvSpPr>
          <p:cNvPr id="11" name="Textfeld 10"/>
          <p:cNvSpPr txBox="1"/>
          <p:nvPr/>
        </p:nvSpPr>
        <p:spPr>
          <a:xfrm>
            <a:off x="1043608" y="2209876"/>
            <a:ext cx="4536504" cy="3954048"/>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endParaRPr lang="de-DE" sz="1600" dirty="0">
              <a:solidFill>
                <a:schemeClr val="bg2"/>
              </a:solidFill>
              <a:latin typeface="Fließtext"/>
            </a:endParaRPr>
          </a:p>
          <a:p>
            <a:r>
              <a:rPr lang="de-DE" sz="1300" dirty="0" smtClean="0">
                <a:solidFill>
                  <a:schemeClr val="bg2"/>
                </a:solidFill>
                <a:latin typeface="Fließtext"/>
              </a:rPr>
              <a:t>Ein </a:t>
            </a:r>
            <a:r>
              <a:rPr lang="de-DE" sz="1300" dirty="0">
                <a:solidFill>
                  <a:schemeClr val="bg2"/>
                </a:solidFill>
                <a:latin typeface="Fließtext"/>
              </a:rPr>
              <a:t>Hygieneplan ist gemäß Biostoffverordnung beim Umgang mit Biostoffen der Risikogruppe 2 oder bei Tätigkeiten mit sensibilisierenden oder toxisch wirkenden Biostoffen vorgeschrieben.</a:t>
            </a:r>
          </a:p>
          <a:p>
            <a:pPr marL="179388" indent="-179388">
              <a:buFont typeface="Arial" panose="020B0604020202020204" pitchFamily="34" charset="0"/>
              <a:buChar char="•"/>
            </a:pPr>
            <a:endParaRPr lang="de-DE" sz="1300" dirty="0">
              <a:solidFill>
                <a:schemeClr val="bg2"/>
              </a:solidFill>
              <a:latin typeface="Fließtext"/>
            </a:endParaRPr>
          </a:p>
          <a:p>
            <a:r>
              <a:rPr lang="de-DE" sz="1300" dirty="0">
                <a:solidFill>
                  <a:schemeClr val="bg2"/>
                </a:solidFill>
                <a:latin typeface="Fließtext"/>
              </a:rPr>
              <a:t>Er enthält konkrete Angaben zu den betrieblichen Hygienemaßnahmen</a:t>
            </a:r>
          </a:p>
          <a:p>
            <a:pPr marL="179388" indent="-179388">
              <a:buFont typeface="Arial" panose="020B0604020202020204" pitchFamily="34" charset="0"/>
              <a:buChar char="•"/>
            </a:pPr>
            <a:r>
              <a:rPr lang="de-DE" sz="1300" dirty="0" smtClean="0">
                <a:solidFill>
                  <a:schemeClr val="bg2"/>
                </a:solidFill>
                <a:latin typeface="Fließtext"/>
              </a:rPr>
              <a:t>zur </a:t>
            </a:r>
            <a:r>
              <a:rPr lang="de-DE" sz="1300" dirty="0">
                <a:solidFill>
                  <a:schemeClr val="bg2"/>
                </a:solidFill>
                <a:latin typeface="Fließtext"/>
              </a:rPr>
              <a:t>Zielgruppe: Wer muss handeln?</a:t>
            </a:r>
          </a:p>
          <a:p>
            <a:pPr marL="179388" indent="-179388">
              <a:buFont typeface="Arial" panose="020B0604020202020204" pitchFamily="34" charset="0"/>
              <a:buChar char="•"/>
            </a:pPr>
            <a:r>
              <a:rPr lang="de-DE" sz="1300" dirty="0" smtClean="0">
                <a:solidFill>
                  <a:schemeClr val="bg2"/>
                </a:solidFill>
                <a:latin typeface="Fließtext"/>
              </a:rPr>
              <a:t>zum </a:t>
            </a:r>
            <a:r>
              <a:rPr lang="de-DE" sz="1300" dirty="0">
                <a:solidFill>
                  <a:schemeClr val="bg2"/>
                </a:solidFill>
                <a:latin typeface="Fließtext"/>
              </a:rPr>
              <a:t>Gegenstand: Was muss behandelt werden?</a:t>
            </a:r>
          </a:p>
          <a:p>
            <a:pPr marL="179388" indent="-179388">
              <a:buFont typeface="Arial" panose="020B0604020202020204" pitchFamily="34" charset="0"/>
              <a:buChar char="•"/>
            </a:pPr>
            <a:r>
              <a:rPr lang="de-DE" sz="1300" dirty="0" smtClean="0">
                <a:solidFill>
                  <a:schemeClr val="bg2"/>
                </a:solidFill>
                <a:latin typeface="Fließtext"/>
              </a:rPr>
              <a:t>zum </a:t>
            </a:r>
            <a:r>
              <a:rPr lang="de-DE" sz="1300" dirty="0">
                <a:solidFill>
                  <a:schemeClr val="bg2"/>
                </a:solidFill>
                <a:latin typeface="Fließtext"/>
              </a:rPr>
              <a:t>Zeitpunkt: Wann muss die Maßnahme durchgeführt werden?</a:t>
            </a:r>
          </a:p>
          <a:p>
            <a:pPr marL="179388" indent="-179388">
              <a:buFont typeface="Arial" panose="020B0604020202020204" pitchFamily="34" charset="0"/>
              <a:buChar char="•"/>
            </a:pPr>
            <a:r>
              <a:rPr lang="de-DE" sz="1300" dirty="0" smtClean="0">
                <a:solidFill>
                  <a:schemeClr val="bg2"/>
                </a:solidFill>
                <a:latin typeface="Fließtext"/>
              </a:rPr>
              <a:t>zum </a:t>
            </a:r>
            <a:r>
              <a:rPr lang="de-DE" sz="1300" dirty="0">
                <a:solidFill>
                  <a:schemeClr val="bg2"/>
                </a:solidFill>
                <a:latin typeface="Fließtext"/>
              </a:rPr>
              <a:t>Mittel: Womit muss behandelt werden?</a:t>
            </a:r>
          </a:p>
          <a:p>
            <a:pPr marL="179388" indent="-179388">
              <a:buFont typeface="Arial" panose="020B0604020202020204" pitchFamily="34" charset="0"/>
              <a:buChar char="•"/>
            </a:pPr>
            <a:r>
              <a:rPr lang="de-DE" sz="1300" dirty="0" smtClean="0">
                <a:solidFill>
                  <a:schemeClr val="bg2"/>
                </a:solidFill>
                <a:latin typeface="Fließtext"/>
              </a:rPr>
              <a:t>zur </a:t>
            </a:r>
            <a:r>
              <a:rPr lang="de-DE" sz="1300" dirty="0">
                <a:solidFill>
                  <a:schemeClr val="bg2"/>
                </a:solidFill>
                <a:latin typeface="Fließtext"/>
              </a:rPr>
              <a:t>Durchführung: Wie wird die Maßnahme durchgeführt?</a:t>
            </a:r>
          </a:p>
        </p:txBody>
      </p: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7" y="2401085"/>
            <a:ext cx="1733550" cy="647700"/>
          </a:xfrm>
          <a:prstGeom prst="rect">
            <a:avLst/>
          </a:prstGeom>
        </p:spPr>
      </p:pic>
      <p:sp>
        <p:nvSpPr>
          <p:cNvPr id="4" name="Titel 3"/>
          <p:cNvSpPr>
            <a:spLocks noGrp="1"/>
          </p:cNvSpPr>
          <p:nvPr>
            <p:ph type="title"/>
          </p:nvPr>
        </p:nvSpPr>
        <p:spPr/>
        <p:txBody>
          <a:bodyPr>
            <a:noAutofit/>
          </a:bodyPr>
          <a:lstStyle/>
          <a:p>
            <a:r>
              <a:rPr lang="de-DE" dirty="0" smtClean="0"/>
              <a:t>Hygieneplan</a:t>
            </a:r>
            <a:endParaRPr lang="de-DE" dirty="0"/>
          </a:p>
        </p:txBody>
      </p:sp>
    </p:spTree>
    <p:extLst>
      <p:ext uri="{BB962C8B-B14F-4D97-AF65-F5344CB8AC3E}">
        <p14:creationId xmlns:p14="http://schemas.microsoft.com/office/powerpoint/2010/main" val="26338896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684000" y="1939073"/>
            <a:ext cx="8460432"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27</a:t>
            </a:fld>
            <a:endParaRPr lang="de-DE"/>
          </a:p>
        </p:txBody>
      </p:sp>
      <p:sp>
        <p:nvSpPr>
          <p:cNvPr id="10" name="Textfeld 9"/>
          <p:cNvSpPr txBox="1"/>
          <p:nvPr/>
        </p:nvSpPr>
        <p:spPr>
          <a:xfrm>
            <a:off x="1014847" y="3073603"/>
            <a:ext cx="3485145" cy="1569660"/>
          </a:xfrm>
          <a:prstGeom prst="rect">
            <a:avLst/>
          </a:prstGeom>
          <a:noFill/>
        </p:spPr>
        <p:txBody>
          <a:bodyPr wrap="square" rtlCol="0">
            <a:spAutoFit/>
          </a:bodyPr>
          <a:lstStyle/>
          <a:p>
            <a:r>
              <a:rPr lang="de-DE" sz="1600" dirty="0">
                <a:solidFill>
                  <a:schemeClr val="bg2"/>
                </a:solidFill>
                <a:latin typeface="Fließtext"/>
              </a:rPr>
              <a:t>Sie arbeiten in Ihrem Labor mit pathogenen Biostoffen</a:t>
            </a:r>
            <a:r>
              <a:rPr lang="de-DE" sz="1600" dirty="0" smtClean="0">
                <a:solidFill>
                  <a:schemeClr val="bg2"/>
                </a:solidFill>
                <a:latin typeface="Fließtext"/>
              </a:rPr>
              <a:t>?</a:t>
            </a:r>
          </a:p>
          <a:p>
            <a:endParaRPr lang="de-DE" sz="1600" dirty="0">
              <a:solidFill>
                <a:schemeClr val="bg2"/>
              </a:solidFill>
              <a:latin typeface="Fließtext"/>
            </a:endParaRPr>
          </a:p>
          <a:p>
            <a:r>
              <a:rPr lang="de-DE" sz="1600" b="1" dirty="0" smtClean="0">
                <a:solidFill>
                  <a:schemeClr val="bg2"/>
                </a:solidFill>
                <a:latin typeface="Fließtext"/>
              </a:rPr>
              <a:t>Dann </a:t>
            </a:r>
            <a:r>
              <a:rPr lang="de-DE" sz="1600" b="1" dirty="0">
                <a:solidFill>
                  <a:schemeClr val="bg2"/>
                </a:solidFill>
                <a:latin typeface="Fließtext"/>
              </a:rPr>
              <a:t>müssen Sie auch wissen, wie Sie sich mit der richtigen PSA schützen! </a:t>
            </a:r>
            <a:endParaRPr lang="de-DE" sz="1600" b="1" dirty="0" smtClean="0">
              <a:solidFill>
                <a:schemeClr val="bg2"/>
              </a:solidFill>
              <a:latin typeface="Fließtext"/>
            </a:endParaRPr>
          </a:p>
        </p:txBody>
      </p:sp>
      <p:cxnSp>
        <p:nvCxnSpPr>
          <p:cNvPr id="12" name="Gerade Verbindung 8"/>
          <p:cNvCxnSpPr/>
          <p:nvPr/>
        </p:nvCxnSpPr>
        <p:spPr>
          <a:xfrm>
            <a:off x="1086855" y="2924944"/>
            <a:ext cx="3240573"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Gerade Verbindung 9"/>
          <p:cNvCxnSpPr/>
          <p:nvPr/>
        </p:nvCxnSpPr>
        <p:spPr>
          <a:xfrm>
            <a:off x="1086855" y="4725144"/>
            <a:ext cx="3240573"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000" y="1949636"/>
            <a:ext cx="4310839" cy="4449600"/>
          </a:xfrm>
          <a:prstGeom prst="rect">
            <a:avLst/>
          </a:prstGeom>
        </p:spPr>
      </p:pic>
      <p:sp>
        <p:nvSpPr>
          <p:cNvPr id="5" name="Titel 4"/>
          <p:cNvSpPr>
            <a:spLocks noGrp="1"/>
          </p:cNvSpPr>
          <p:nvPr>
            <p:ph type="title"/>
          </p:nvPr>
        </p:nvSpPr>
        <p:spPr/>
        <p:txBody>
          <a:bodyPr>
            <a:noAutofit/>
          </a:bodyPr>
          <a:lstStyle/>
          <a:p>
            <a:r>
              <a:rPr lang="de-DE" dirty="0" smtClean="0"/>
              <a:t>Persönliche</a:t>
            </a:r>
            <a:r>
              <a:rPr lang="de-DE" baseline="0" dirty="0" smtClean="0"/>
              <a:t> Schutzausrüstung</a:t>
            </a:r>
            <a:endParaRPr lang="de-DE" dirty="0"/>
          </a:p>
        </p:txBody>
      </p:sp>
    </p:spTree>
    <p:extLst>
      <p:ext uri="{BB962C8B-B14F-4D97-AF65-F5344CB8AC3E}">
        <p14:creationId xmlns:p14="http://schemas.microsoft.com/office/powerpoint/2010/main" val="10605516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684000" y="1940400"/>
            <a:ext cx="8460432"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4001" y="1949636"/>
            <a:ext cx="4310839" cy="4449600"/>
          </a:xfrm>
          <a:prstGeom prst="rect">
            <a:avLst/>
          </a:prstGeom>
        </p:spPr>
      </p:pic>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28</a:t>
            </a:fld>
            <a:endParaRPr lang="de-DE"/>
          </a:p>
        </p:txBody>
      </p:sp>
      <p:sp>
        <p:nvSpPr>
          <p:cNvPr id="9" name="Textfeld 8"/>
          <p:cNvSpPr txBox="1"/>
          <p:nvPr/>
        </p:nvSpPr>
        <p:spPr>
          <a:xfrm>
            <a:off x="1043608" y="2297182"/>
            <a:ext cx="3888432" cy="3538461"/>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endParaRPr lang="de-DE" sz="1600" dirty="0">
              <a:solidFill>
                <a:schemeClr val="bg2"/>
              </a:solidFill>
              <a:latin typeface="Fließtext"/>
            </a:endParaRPr>
          </a:p>
          <a:p>
            <a:r>
              <a:rPr lang="de-DE" sz="1300" dirty="0" smtClean="0">
                <a:solidFill>
                  <a:schemeClr val="bg2"/>
                </a:solidFill>
                <a:latin typeface="Fließtext"/>
              </a:rPr>
              <a:t>Beim </a:t>
            </a:r>
            <a:r>
              <a:rPr lang="de-DE" sz="1300" dirty="0">
                <a:solidFill>
                  <a:schemeClr val="bg2"/>
                </a:solidFill>
                <a:latin typeface="Fließtext"/>
              </a:rPr>
              <a:t>Umgang mit Biostoffen der Risikogruppe 2 sind zu beachten:</a:t>
            </a:r>
          </a:p>
          <a:p>
            <a:pPr marL="179388" indent="-179388">
              <a:buFont typeface="Arial" panose="020B0604020202020204" pitchFamily="34" charset="0"/>
              <a:buChar char="•"/>
            </a:pPr>
            <a:endParaRPr lang="de-DE" sz="1300" dirty="0">
              <a:solidFill>
                <a:schemeClr val="bg2"/>
              </a:solidFill>
              <a:latin typeface="Fließtext"/>
            </a:endParaRPr>
          </a:p>
          <a:p>
            <a:pPr marL="179388" indent="-179388">
              <a:buFont typeface="Arial" panose="020B0604020202020204" pitchFamily="34" charset="0"/>
              <a:buChar char="•"/>
            </a:pPr>
            <a:r>
              <a:rPr lang="de-DE" sz="1300" dirty="0" smtClean="0">
                <a:solidFill>
                  <a:schemeClr val="bg2"/>
                </a:solidFill>
                <a:latin typeface="Fließtext"/>
              </a:rPr>
              <a:t>Sie </a:t>
            </a:r>
            <a:r>
              <a:rPr lang="de-DE" sz="1300" dirty="0">
                <a:solidFill>
                  <a:schemeClr val="bg2"/>
                </a:solidFill>
                <a:latin typeface="Fließtext"/>
              </a:rPr>
              <a:t>sind verpflichtet, im Labor einen Laborkittel zu tragen.</a:t>
            </a:r>
          </a:p>
          <a:p>
            <a:pPr marL="179388" indent="-179388">
              <a:buFont typeface="Arial" panose="020B0604020202020204" pitchFamily="34" charset="0"/>
              <a:buChar char="•"/>
            </a:pPr>
            <a:r>
              <a:rPr lang="de-DE" sz="1300" dirty="0" smtClean="0">
                <a:solidFill>
                  <a:schemeClr val="bg2"/>
                </a:solidFill>
                <a:latin typeface="Fließtext"/>
              </a:rPr>
              <a:t>Außerhalb </a:t>
            </a:r>
            <a:r>
              <a:rPr lang="de-DE" sz="1300" dirty="0">
                <a:solidFill>
                  <a:schemeClr val="bg2"/>
                </a:solidFill>
                <a:latin typeface="Fließtext"/>
              </a:rPr>
              <a:t>des Laborbereichs müssen Sie den Kittel ausziehen.</a:t>
            </a:r>
          </a:p>
          <a:p>
            <a:pPr marL="179388" indent="-179388">
              <a:buFont typeface="Arial" panose="020B0604020202020204" pitchFamily="34" charset="0"/>
              <a:buChar char="•"/>
            </a:pPr>
            <a:r>
              <a:rPr lang="de-DE" sz="1300" dirty="0" smtClean="0">
                <a:solidFill>
                  <a:schemeClr val="bg2"/>
                </a:solidFill>
                <a:latin typeface="Fließtext"/>
              </a:rPr>
              <a:t>Der </a:t>
            </a:r>
            <a:r>
              <a:rPr lang="de-DE" sz="1300" dirty="0">
                <a:solidFill>
                  <a:schemeClr val="bg2"/>
                </a:solidFill>
                <a:latin typeface="Fließtext"/>
              </a:rPr>
              <a:t>Laborkittel muss getrennt von der Straßenkleidung aufbewahrt werden.</a:t>
            </a:r>
          </a:p>
          <a:p>
            <a:pPr marL="179388" indent="-179388">
              <a:buFont typeface="Arial" panose="020B0604020202020204" pitchFamily="34" charset="0"/>
              <a:buChar char="•"/>
            </a:pPr>
            <a:r>
              <a:rPr lang="de-DE" sz="1300" dirty="0" smtClean="0">
                <a:solidFill>
                  <a:schemeClr val="bg2"/>
                </a:solidFill>
                <a:latin typeface="Fließtext"/>
              </a:rPr>
              <a:t>Tragen </a:t>
            </a:r>
            <a:r>
              <a:rPr lang="de-DE" sz="1300" dirty="0">
                <a:solidFill>
                  <a:schemeClr val="bg2"/>
                </a:solidFill>
                <a:latin typeface="Fließtext"/>
              </a:rPr>
              <a:t>Sie geeignete Schutzhandschuhe beim Umgang mit Biostoffen und Gefahrstoffen!</a:t>
            </a: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2491142"/>
            <a:ext cx="1733550" cy="647700"/>
          </a:xfrm>
          <a:prstGeom prst="rect">
            <a:avLst/>
          </a:prstGeom>
        </p:spPr>
      </p:pic>
      <p:sp>
        <p:nvSpPr>
          <p:cNvPr id="4" name="Titel 3"/>
          <p:cNvSpPr>
            <a:spLocks noGrp="1"/>
          </p:cNvSpPr>
          <p:nvPr>
            <p:ph type="title"/>
          </p:nvPr>
        </p:nvSpPr>
        <p:spPr/>
        <p:txBody>
          <a:bodyPr>
            <a:noAutofit/>
          </a:bodyPr>
          <a:lstStyle/>
          <a:p>
            <a:r>
              <a:rPr lang="de-DE" dirty="0" smtClean="0"/>
              <a:t>Persönliche Schutzausrüstung</a:t>
            </a:r>
            <a:endParaRPr lang="de-DE" dirty="0"/>
          </a:p>
        </p:txBody>
      </p:sp>
    </p:spTree>
    <p:extLst>
      <p:ext uri="{BB962C8B-B14F-4D97-AF65-F5344CB8AC3E}">
        <p14:creationId xmlns:p14="http://schemas.microsoft.com/office/powerpoint/2010/main" val="11086539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29</a:t>
            </a:fld>
            <a:endParaRPr lang="de-DE"/>
          </a:p>
        </p:txBody>
      </p:sp>
      <p:sp>
        <p:nvSpPr>
          <p:cNvPr id="4" name="Titel 3"/>
          <p:cNvSpPr>
            <a:spLocks noGrp="1"/>
          </p:cNvSpPr>
          <p:nvPr>
            <p:ph type="title"/>
          </p:nvPr>
        </p:nvSpPr>
        <p:spPr/>
        <p:txBody>
          <a:bodyPr>
            <a:noAutofit/>
          </a:bodyPr>
          <a:lstStyle/>
          <a:p>
            <a:r>
              <a:rPr lang="de-DE" dirty="0" smtClean="0"/>
              <a:t>Händehygiene</a:t>
            </a:r>
            <a:endParaRPr lang="de-DE" dirty="0"/>
          </a:p>
        </p:txBody>
      </p:sp>
      <p:sp>
        <p:nvSpPr>
          <p:cNvPr id="6" name="Rechteck 5"/>
          <p:cNvSpPr/>
          <p:nvPr/>
        </p:nvSpPr>
        <p:spPr>
          <a:xfrm>
            <a:off x="684000" y="1940400"/>
            <a:ext cx="8460432"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00" y="1940400"/>
            <a:ext cx="2303431" cy="4449600"/>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9797" y="1940400"/>
            <a:ext cx="2303431" cy="4449600"/>
          </a:xfrm>
          <a:prstGeom prst="rect">
            <a:avLst/>
          </a:prstGeom>
        </p:spPr>
      </p:pic>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6921" y="1940400"/>
            <a:ext cx="2303431" cy="4449600"/>
          </a:xfrm>
          <a:prstGeom prst="rect">
            <a:avLst/>
          </a:prstGeom>
        </p:spPr>
      </p:pic>
      <p:sp>
        <p:nvSpPr>
          <p:cNvPr id="7" name="Textfeld 6"/>
          <p:cNvSpPr txBox="1"/>
          <p:nvPr/>
        </p:nvSpPr>
        <p:spPr>
          <a:xfrm>
            <a:off x="2411760" y="2353523"/>
            <a:ext cx="3485145" cy="1323439"/>
          </a:xfrm>
          <a:prstGeom prst="rect">
            <a:avLst/>
          </a:prstGeom>
          <a:noFill/>
        </p:spPr>
        <p:txBody>
          <a:bodyPr wrap="square" rtlCol="0">
            <a:spAutoFit/>
          </a:bodyPr>
          <a:lstStyle/>
          <a:p>
            <a:pPr algn="ctr"/>
            <a:r>
              <a:rPr lang="de-DE" sz="1600" b="1" dirty="0">
                <a:solidFill>
                  <a:schemeClr val="bg2"/>
                </a:solidFill>
                <a:latin typeface="Fließtext"/>
              </a:rPr>
              <a:t>Wussten Sie, dass Ihre Haut mit einer richtig angewandten Händehygiene gut vor pathogenen Biostoffen geschützt ist?</a:t>
            </a:r>
            <a:endParaRPr lang="de-DE" sz="1600" b="1" dirty="0" smtClean="0">
              <a:solidFill>
                <a:schemeClr val="bg2"/>
              </a:solidFill>
              <a:latin typeface="Fließtext"/>
            </a:endParaRPr>
          </a:p>
        </p:txBody>
      </p:sp>
      <p:cxnSp>
        <p:nvCxnSpPr>
          <p:cNvPr id="8" name="Gerade Verbindung 8"/>
          <p:cNvCxnSpPr/>
          <p:nvPr/>
        </p:nvCxnSpPr>
        <p:spPr>
          <a:xfrm>
            <a:off x="2483768" y="2204864"/>
            <a:ext cx="3240573"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Gerade Verbindung 9"/>
          <p:cNvCxnSpPr/>
          <p:nvPr/>
        </p:nvCxnSpPr>
        <p:spPr>
          <a:xfrm>
            <a:off x="2483768" y="4005064"/>
            <a:ext cx="3240573"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4777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3</a:t>
            </a:fld>
            <a:endParaRPr lang="de-DE"/>
          </a:p>
        </p:txBody>
      </p:sp>
      <p:sp>
        <p:nvSpPr>
          <p:cNvPr id="9" name="Inhaltsplatzhalter 5"/>
          <p:cNvSpPr txBox="1">
            <a:spLocks/>
          </p:cNvSpPr>
          <p:nvPr/>
        </p:nvSpPr>
        <p:spPr>
          <a:xfrm>
            <a:off x="539551" y="1844824"/>
            <a:ext cx="5472609" cy="4176464"/>
          </a:xfrm>
          <a:prstGeom prst="roundRect">
            <a:avLst>
              <a:gd name="adj" fmla="val 3541"/>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lIns="180000" tIns="36000" rIns="180000" bIns="180000">
            <a:normAutofit fontScale="25000" lnSpcReduction="20000"/>
          </a:bodyPr>
          <a:lstStyle>
            <a:lvl1pPr marL="342900" indent="-342900" algn="l" defTabSz="914400" rtl="0" eaLnBrk="1" latinLnBrk="0" hangingPunct="1">
              <a:spcBef>
                <a:spcPct val="20000"/>
              </a:spcBef>
              <a:buFont typeface="Arial" pitchFamily="34" charset="0"/>
              <a:buNone/>
              <a:defRPr sz="1700" b="0" i="0" kern="1200" baseline="0">
                <a:solidFill>
                  <a:schemeClr val="bg2"/>
                </a:solidFill>
                <a:latin typeface="Fließtext"/>
                <a:ea typeface="+mn-ea"/>
                <a:cs typeface="+mn-cs"/>
              </a:defRPr>
            </a:lvl1pPr>
            <a:lvl2pPr marL="180975" indent="-180975" algn="l" defTabSz="914400" rtl="0" eaLnBrk="1" latinLnBrk="0" hangingPunct="1">
              <a:spcBef>
                <a:spcPct val="20000"/>
              </a:spcBef>
              <a:buClr>
                <a:schemeClr val="tx2"/>
              </a:buClr>
              <a:buFont typeface="Arial" pitchFamily="34" charset="0"/>
              <a:buChar char="•"/>
              <a:defRPr sz="1700" kern="1200">
                <a:solidFill>
                  <a:schemeClr val="bg2"/>
                </a:solidFill>
                <a:latin typeface="+mn-lt"/>
                <a:ea typeface="+mn-ea"/>
                <a:cs typeface="+mn-cs"/>
              </a:defRPr>
            </a:lvl2pPr>
            <a:lvl3pPr marL="35242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3pPr>
            <a:lvl4pPr marL="542925" indent="-19050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4pPr>
            <a:lvl5pPr marL="71437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endParaRPr lang="de-DE" sz="3400" dirty="0" smtClean="0"/>
          </a:p>
          <a:p>
            <a:pPr marL="0" indent="0"/>
            <a:endParaRPr lang="de-DE" sz="3400" dirty="0"/>
          </a:p>
          <a:p>
            <a:pPr marL="0" indent="0"/>
            <a:endParaRPr lang="de-DE" sz="3400" dirty="0" smtClean="0"/>
          </a:p>
          <a:p>
            <a:pPr marL="0" indent="0"/>
            <a:endParaRPr lang="de-DE" sz="3400" dirty="0" smtClean="0"/>
          </a:p>
          <a:p>
            <a:pPr marL="182563" indent="-182563">
              <a:buFont typeface="Arial" panose="020B0604020202020204" pitchFamily="34" charset="0"/>
              <a:buChar char="•"/>
            </a:pPr>
            <a:endParaRPr lang="de-DE" sz="3400" dirty="0" smtClean="0"/>
          </a:p>
          <a:p>
            <a:pPr marL="182563" indent="-182563">
              <a:buFont typeface="Arial" panose="020B0604020202020204" pitchFamily="34" charset="0"/>
              <a:buChar char="•"/>
            </a:pPr>
            <a:endParaRPr lang="de-DE" sz="3400" dirty="0" smtClean="0"/>
          </a:p>
          <a:p>
            <a:pPr marL="182563" indent="-182563">
              <a:buFont typeface="Arial" panose="020B0604020202020204" pitchFamily="34" charset="0"/>
              <a:buChar char="•"/>
            </a:pPr>
            <a:r>
              <a:rPr lang="de-DE" sz="5600" dirty="0" smtClean="0"/>
              <a:t>Beim Umgang mit Biostoffen und gentechnisch veränderten Organismen gelten je nach Gefährdungsbeurteilung abgestufte Schutzmaßnahmen.</a:t>
            </a:r>
          </a:p>
          <a:p>
            <a:pPr marL="182563" indent="-182563">
              <a:buFont typeface="Arial" panose="020B0604020202020204" pitchFamily="34" charset="0"/>
              <a:buChar char="•"/>
            </a:pPr>
            <a:r>
              <a:rPr lang="de-DE" sz="5600" dirty="0" smtClean="0"/>
              <a:t>Biostoffen sind gemäß Biostoffverordnung: Mikroorganismen (auch gentechnisch veränderte), Zellkulturen, human-pathogene Endoparasiten oder TSE auslösenden Agenzien (</a:t>
            </a:r>
            <a:r>
              <a:rPr lang="de-DE" sz="5600" dirty="0" err="1" smtClean="0"/>
              <a:t>Prionen</a:t>
            </a:r>
            <a:r>
              <a:rPr lang="de-DE" sz="5600" dirty="0" smtClean="0"/>
              <a:t>).</a:t>
            </a:r>
          </a:p>
          <a:p>
            <a:pPr marL="182563" indent="-182563">
              <a:buFont typeface="Arial" panose="020B0604020202020204" pitchFamily="34" charset="0"/>
              <a:buChar char="•"/>
            </a:pPr>
            <a:r>
              <a:rPr lang="de-DE" sz="5600" dirty="0" smtClean="0"/>
              <a:t>Eine gute Hygienesituation im Sinne einer „guten mikro-biologischen Technik“ ist die Basis für eine sichere Arbeit im </a:t>
            </a:r>
            <a:r>
              <a:rPr lang="de-DE" sz="5600" dirty="0" err="1" smtClean="0"/>
              <a:t>Biolabor</a:t>
            </a:r>
            <a:r>
              <a:rPr lang="de-DE" sz="5600" dirty="0" smtClean="0"/>
              <a:t>!</a:t>
            </a:r>
          </a:p>
          <a:p>
            <a:pPr marL="182563" indent="-182563">
              <a:buFont typeface="Arial" panose="020B0604020202020204" pitchFamily="34" charset="0"/>
              <a:buChar char="•"/>
            </a:pPr>
            <a:r>
              <a:rPr lang="de-DE" sz="5600" dirty="0" smtClean="0"/>
              <a:t>Allgemeine Schutzmaßnahmen werden z.B. bei toxischer und sensibilisierender Wirkung des Biostoffs ergänzt</a:t>
            </a:r>
            <a:r>
              <a:rPr lang="de-DE" sz="5600" dirty="0"/>
              <a:t>. </a:t>
            </a:r>
            <a:endParaRPr lang="de-DE" sz="5600" dirty="0" smtClean="0"/>
          </a:p>
          <a:p>
            <a:pPr marL="182563" indent="-182563">
              <a:buFont typeface="Arial" panose="020B0604020202020204" pitchFamily="34" charset="0"/>
              <a:buChar char="•"/>
            </a:pPr>
            <a:r>
              <a:rPr lang="de-DE" sz="5600" dirty="0" smtClean="0"/>
              <a:t>Die meisten Beschäftigten arbeiten in Biolaboren der Schutz- bzw. Sicherheitsstufen 1 und 2. Höhere Stufen erfordern weitergehende Schutzmaßnahmen!</a:t>
            </a:r>
          </a:p>
          <a:p>
            <a:pPr marL="182563" indent="-182563">
              <a:buFont typeface="Arial" panose="020B0604020202020204" pitchFamily="34" charset="0"/>
              <a:buChar char="•"/>
            </a:pPr>
            <a:r>
              <a:rPr lang="de-DE" sz="5600" dirty="0" smtClean="0"/>
              <a:t>Planen Sie für das Durcharbeiten des Lernprogramms ca. 20 Minuten ein.</a:t>
            </a:r>
            <a:endParaRPr lang="de-DE" sz="5600" dirty="0"/>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989212"/>
            <a:ext cx="1733550" cy="647700"/>
          </a:xfrm>
          <a:prstGeom prst="rect">
            <a:avLst/>
          </a:prstGeom>
        </p:spPr>
      </p:pic>
      <p:pic>
        <p:nvPicPr>
          <p:cNvPr id="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8056" y="1469817"/>
            <a:ext cx="3028152" cy="492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3"/>
          <p:cNvSpPr>
            <a:spLocks noGrp="1"/>
          </p:cNvSpPr>
          <p:nvPr>
            <p:ph type="title"/>
          </p:nvPr>
        </p:nvSpPr>
        <p:spPr/>
        <p:txBody>
          <a:bodyPr>
            <a:noAutofit/>
          </a:bodyPr>
          <a:lstStyle/>
          <a:p>
            <a:r>
              <a:rPr lang="de-DE" dirty="0" smtClean="0"/>
              <a:t>Herzlich willkommen!</a:t>
            </a:r>
            <a:endParaRPr lang="de-DE" dirty="0"/>
          </a:p>
        </p:txBody>
      </p:sp>
    </p:spTree>
    <p:extLst>
      <p:ext uri="{BB962C8B-B14F-4D97-AF65-F5344CB8AC3E}">
        <p14:creationId xmlns:p14="http://schemas.microsoft.com/office/powerpoint/2010/main" val="34441556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30</a:t>
            </a:fld>
            <a:endParaRPr lang="de-DE"/>
          </a:p>
        </p:txBody>
      </p:sp>
      <p:sp>
        <p:nvSpPr>
          <p:cNvPr id="4" name="Titel 3"/>
          <p:cNvSpPr>
            <a:spLocks noGrp="1"/>
          </p:cNvSpPr>
          <p:nvPr>
            <p:ph type="title"/>
          </p:nvPr>
        </p:nvSpPr>
        <p:spPr/>
        <p:txBody>
          <a:bodyPr>
            <a:noAutofit/>
          </a:bodyPr>
          <a:lstStyle/>
          <a:p>
            <a:r>
              <a:rPr lang="de-DE" dirty="0"/>
              <a:t>Händehygiene</a:t>
            </a:r>
          </a:p>
        </p:txBody>
      </p:sp>
      <p:sp>
        <p:nvSpPr>
          <p:cNvPr id="6" name="Rechteck 5"/>
          <p:cNvSpPr/>
          <p:nvPr/>
        </p:nvSpPr>
        <p:spPr>
          <a:xfrm>
            <a:off x="684000" y="1940400"/>
            <a:ext cx="8460432"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7612" y="332464"/>
            <a:ext cx="4923932" cy="6858000"/>
          </a:xfrm>
          <a:prstGeom prst="rect">
            <a:avLst/>
          </a:prstGeom>
        </p:spPr>
      </p:pic>
      <p:sp>
        <p:nvSpPr>
          <p:cNvPr id="10" name="Textfeld 9"/>
          <p:cNvSpPr txBox="1"/>
          <p:nvPr/>
        </p:nvSpPr>
        <p:spPr>
          <a:xfrm>
            <a:off x="4499992" y="2316448"/>
            <a:ext cx="3888432" cy="3538461"/>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endParaRPr lang="de-DE" sz="1600" dirty="0">
              <a:solidFill>
                <a:schemeClr val="bg2"/>
              </a:solidFill>
              <a:latin typeface="Fließtext"/>
            </a:endParaRPr>
          </a:p>
          <a:p>
            <a:pPr marL="179388" indent="-179388">
              <a:buFont typeface="Arial" panose="020B0604020202020204" pitchFamily="34" charset="0"/>
              <a:buChar char="•"/>
            </a:pPr>
            <a:r>
              <a:rPr lang="de-DE" sz="1300" dirty="0">
                <a:solidFill>
                  <a:schemeClr val="bg2"/>
                </a:solidFill>
                <a:latin typeface="Fließtext"/>
              </a:rPr>
              <a:t>Tragen Sie zusätzliche PSA.</a:t>
            </a:r>
          </a:p>
          <a:p>
            <a:pPr marL="179388" indent="-179388">
              <a:buFont typeface="Arial" panose="020B0604020202020204" pitchFamily="34" charset="0"/>
              <a:buChar char="•"/>
            </a:pPr>
            <a:r>
              <a:rPr lang="de-DE" sz="1300" dirty="0">
                <a:solidFill>
                  <a:schemeClr val="bg2"/>
                </a:solidFill>
                <a:latin typeface="Fließtext"/>
              </a:rPr>
              <a:t>Beachten Sie, dass Laborkittel getrennt von Straßenkleidung aufzubewahren sind.</a:t>
            </a:r>
          </a:p>
          <a:p>
            <a:pPr marL="179388" indent="-179388">
              <a:buFont typeface="Arial" panose="020B0604020202020204" pitchFamily="34" charset="0"/>
              <a:buChar char="•"/>
            </a:pPr>
            <a:r>
              <a:rPr lang="de-DE" sz="1300" dirty="0">
                <a:solidFill>
                  <a:schemeClr val="bg2"/>
                </a:solidFill>
                <a:latin typeface="Fließtext"/>
              </a:rPr>
              <a:t>Tragen Sie Schutzhandschuhe beim Umgang mit Biostoffen oder mit Gefahrstoffen.</a:t>
            </a:r>
          </a:p>
          <a:p>
            <a:pPr marL="179388" indent="-179388">
              <a:buFont typeface="Arial" panose="020B0604020202020204" pitchFamily="34" charset="0"/>
              <a:buChar char="•"/>
            </a:pPr>
            <a:r>
              <a:rPr lang="de-DE" sz="1300" dirty="0">
                <a:solidFill>
                  <a:schemeClr val="bg2"/>
                </a:solidFill>
                <a:latin typeface="Fließtext"/>
              </a:rPr>
              <a:t>Führen Sie die Händehygiene richtig durch: Desinfizieren, ggf. waschen, pflegen und schützen</a:t>
            </a:r>
          </a:p>
          <a:p>
            <a:pPr marL="179388" indent="-179388">
              <a:buFont typeface="Arial" panose="020B0604020202020204" pitchFamily="34" charset="0"/>
              <a:buChar char="•"/>
            </a:pPr>
            <a:r>
              <a:rPr lang="de-DE" sz="1300" dirty="0">
                <a:solidFill>
                  <a:schemeClr val="bg2"/>
                </a:solidFill>
                <a:latin typeface="Fließtext"/>
              </a:rPr>
              <a:t>Tragen Sie keinen Handschmuck, Eheringe, Uhren oder ähnliches. Das erschwert eine wirksame Desinfektion</a:t>
            </a:r>
            <a:r>
              <a:rPr lang="de-DE" sz="1300" dirty="0" smtClean="0">
                <a:solidFill>
                  <a:schemeClr val="bg2"/>
                </a:solidFill>
                <a:latin typeface="Fließtext"/>
              </a:rPr>
              <a:t>.</a:t>
            </a:r>
            <a:endParaRPr lang="de-DE" sz="1300" dirty="0">
              <a:solidFill>
                <a:schemeClr val="bg2"/>
              </a:solidFill>
              <a:latin typeface="Fließtext"/>
            </a:endParaRPr>
          </a:p>
        </p:txBody>
      </p:sp>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2510408"/>
            <a:ext cx="1733550" cy="647700"/>
          </a:xfrm>
          <a:prstGeom prst="rect">
            <a:avLst/>
          </a:prstGeom>
        </p:spPr>
      </p:pic>
    </p:spTree>
    <p:extLst>
      <p:ext uri="{BB962C8B-B14F-4D97-AF65-F5344CB8AC3E}">
        <p14:creationId xmlns:p14="http://schemas.microsoft.com/office/powerpoint/2010/main" val="15527022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31</a:t>
            </a:fld>
            <a:endParaRPr lang="de-DE"/>
          </a:p>
        </p:txBody>
      </p:sp>
      <p:sp>
        <p:nvSpPr>
          <p:cNvPr id="4" name="Titel 3"/>
          <p:cNvSpPr>
            <a:spLocks noGrp="1"/>
          </p:cNvSpPr>
          <p:nvPr>
            <p:ph type="title"/>
          </p:nvPr>
        </p:nvSpPr>
        <p:spPr/>
        <p:txBody>
          <a:bodyPr>
            <a:noAutofit/>
          </a:bodyPr>
          <a:lstStyle/>
          <a:p>
            <a:r>
              <a:rPr lang="de-DE" dirty="0" smtClean="0"/>
              <a:t>Sicherheitsstufe 1</a:t>
            </a:r>
            <a:endParaRPr lang="de-DE" dirty="0"/>
          </a:p>
        </p:txBody>
      </p:sp>
      <p:sp>
        <p:nvSpPr>
          <p:cNvPr id="7" name="Rechteck 6"/>
          <p:cNvSpPr/>
          <p:nvPr/>
        </p:nvSpPr>
        <p:spPr>
          <a:xfrm>
            <a:off x="684000" y="1940400"/>
            <a:ext cx="8460432"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p:cNvPicPr>
            <a:picLocks noChangeAspect="1"/>
          </p:cNvPicPr>
          <p:nvPr/>
        </p:nvPicPr>
        <p:blipFill>
          <a:blip r:embed="rId3"/>
          <a:stretch>
            <a:fillRect/>
          </a:stretch>
        </p:blipFill>
        <p:spPr>
          <a:xfrm>
            <a:off x="6009427" y="1949636"/>
            <a:ext cx="3135997" cy="4449600"/>
          </a:xfrm>
          <a:prstGeom prst="rect">
            <a:avLst/>
          </a:prstGeom>
        </p:spPr>
      </p:pic>
      <p:sp>
        <p:nvSpPr>
          <p:cNvPr id="8" name="Textfeld 7"/>
          <p:cNvSpPr txBox="1"/>
          <p:nvPr/>
        </p:nvSpPr>
        <p:spPr>
          <a:xfrm>
            <a:off x="1014847" y="3073603"/>
            <a:ext cx="3629161" cy="2062103"/>
          </a:xfrm>
          <a:prstGeom prst="rect">
            <a:avLst/>
          </a:prstGeom>
          <a:noFill/>
        </p:spPr>
        <p:txBody>
          <a:bodyPr wrap="square" rtlCol="0">
            <a:spAutoFit/>
          </a:bodyPr>
          <a:lstStyle/>
          <a:p>
            <a:r>
              <a:rPr lang="de-DE" sz="1600" b="1" dirty="0" smtClean="0">
                <a:solidFill>
                  <a:schemeClr val="bg2"/>
                </a:solidFill>
                <a:latin typeface="Fließtext"/>
              </a:rPr>
              <a:t>Die </a:t>
            </a:r>
            <a:r>
              <a:rPr lang="de-DE" sz="1600" b="1" dirty="0">
                <a:solidFill>
                  <a:schemeClr val="bg2"/>
                </a:solidFill>
                <a:latin typeface="Fließtext"/>
              </a:rPr>
              <a:t>biologischen Schutzstufen 1-4 dürfen nicht mit den gentechnischen Sicherheitsstufen 1-4 verwechselt werden. </a:t>
            </a:r>
            <a:endParaRPr lang="de-DE" sz="1600" b="1" dirty="0" smtClean="0">
              <a:solidFill>
                <a:schemeClr val="bg2"/>
              </a:solidFill>
              <a:latin typeface="Fließtext"/>
            </a:endParaRPr>
          </a:p>
          <a:p>
            <a:endParaRPr lang="de-DE" sz="1600" b="1" dirty="0" smtClean="0">
              <a:solidFill>
                <a:schemeClr val="bg2"/>
              </a:solidFill>
              <a:latin typeface="Fließtext"/>
            </a:endParaRPr>
          </a:p>
          <a:p>
            <a:r>
              <a:rPr lang="de-DE" sz="1600" dirty="0">
                <a:solidFill>
                  <a:schemeClr val="bg2"/>
                </a:solidFill>
                <a:latin typeface="Fließtext"/>
              </a:rPr>
              <a:t>Worin bestehen die Unterschiede?</a:t>
            </a:r>
          </a:p>
          <a:p>
            <a:r>
              <a:rPr lang="de-DE" sz="1600" dirty="0">
                <a:solidFill>
                  <a:schemeClr val="bg2"/>
                </a:solidFill>
                <a:latin typeface="Fließtext"/>
              </a:rPr>
              <a:t>Welche Schutzmaßnahmen sind gleich?</a:t>
            </a:r>
            <a:endParaRPr lang="de-DE" sz="1600" b="1" dirty="0" smtClean="0">
              <a:solidFill>
                <a:schemeClr val="bg2"/>
              </a:solidFill>
              <a:latin typeface="Fließtext"/>
            </a:endParaRPr>
          </a:p>
        </p:txBody>
      </p:sp>
      <p:cxnSp>
        <p:nvCxnSpPr>
          <p:cNvPr id="9" name="Gerade Verbindung 8"/>
          <p:cNvCxnSpPr/>
          <p:nvPr/>
        </p:nvCxnSpPr>
        <p:spPr>
          <a:xfrm>
            <a:off x="1086855" y="2924944"/>
            <a:ext cx="3629161"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1086855" y="5301208"/>
            <a:ext cx="3629161"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51810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32</a:t>
            </a:fld>
            <a:endParaRPr lang="de-DE"/>
          </a:p>
        </p:txBody>
      </p:sp>
      <p:sp>
        <p:nvSpPr>
          <p:cNvPr id="4" name="Titel 3"/>
          <p:cNvSpPr>
            <a:spLocks noGrp="1"/>
          </p:cNvSpPr>
          <p:nvPr>
            <p:ph type="title"/>
          </p:nvPr>
        </p:nvSpPr>
        <p:spPr/>
        <p:txBody>
          <a:bodyPr>
            <a:noAutofit/>
          </a:bodyPr>
          <a:lstStyle/>
          <a:p>
            <a:r>
              <a:rPr lang="de-DE" dirty="0"/>
              <a:t>Sicherheitsstufe 1</a:t>
            </a:r>
          </a:p>
        </p:txBody>
      </p:sp>
      <p:sp>
        <p:nvSpPr>
          <p:cNvPr id="6" name="Rechteck 5"/>
          <p:cNvSpPr/>
          <p:nvPr/>
        </p:nvSpPr>
        <p:spPr>
          <a:xfrm>
            <a:off x="684000" y="1940400"/>
            <a:ext cx="8460432"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p:cNvPicPr>
            <a:picLocks noChangeAspect="1"/>
          </p:cNvPicPr>
          <p:nvPr/>
        </p:nvPicPr>
        <p:blipFill>
          <a:blip r:embed="rId3"/>
          <a:stretch>
            <a:fillRect/>
          </a:stretch>
        </p:blipFill>
        <p:spPr>
          <a:xfrm>
            <a:off x="6009427" y="1949636"/>
            <a:ext cx="3135997" cy="4449600"/>
          </a:xfrm>
          <a:prstGeom prst="rect">
            <a:avLst/>
          </a:prstGeom>
        </p:spPr>
      </p:pic>
      <p:sp>
        <p:nvSpPr>
          <p:cNvPr id="11" name="Textfeld 10"/>
          <p:cNvSpPr txBox="1"/>
          <p:nvPr/>
        </p:nvSpPr>
        <p:spPr>
          <a:xfrm>
            <a:off x="1044000" y="2296800"/>
            <a:ext cx="4464104" cy="3746255"/>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endParaRPr lang="de-DE" sz="1600" dirty="0">
              <a:solidFill>
                <a:schemeClr val="bg2"/>
              </a:solidFill>
              <a:latin typeface="Fließtext"/>
            </a:endParaRPr>
          </a:p>
          <a:p>
            <a:pPr marL="179388" indent="-179388">
              <a:buFont typeface="Arial" panose="020B0604020202020204" pitchFamily="34" charset="0"/>
              <a:buChar char="•"/>
            </a:pPr>
            <a:r>
              <a:rPr lang="de-DE" sz="1300" dirty="0" smtClean="0">
                <a:solidFill>
                  <a:schemeClr val="bg2"/>
                </a:solidFill>
                <a:latin typeface="Fließtext"/>
              </a:rPr>
              <a:t>Umgang </a:t>
            </a:r>
            <a:r>
              <a:rPr lang="de-DE" sz="1300" dirty="0">
                <a:solidFill>
                  <a:schemeClr val="bg2"/>
                </a:solidFill>
                <a:latin typeface="Fließtext"/>
              </a:rPr>
              <a:t>mit Biostoffen → Einteilung in </a:t>
            </a:r>
            <a:r>
              <a:rPr lang="de-DE" sz="1300" b="1" dirty="0">
                <a:solidFill>
                  <a:schemeClr val="bg2"/>
                </a:solidFill>
                <a:latin typeface="Fließtext"/>
              </a:rPr>
              <a:t>Schutzstufen</a:t>
            </a:r>
          </a:p>
          <a:p>
            <a:pPr marL="179388" indent="-179388">
              <a:buFont typeface="Arial" panose="020B0604020202020204" pitchFamily="34" charset="0"/>
              <a:buChar char="•"/>
            </a:pPr>
            <a:r>
              <a:rPr lang="de-DE" sz="1300" dirty="0" smtClean="0">
                <a:solidFill>
                  <a:schemeClr val="bg2"/>
                </a:solidFill>
                <a:latin typeface="Fließtext"/>
              </a:rPr>
              <a:t>Umgang </a:t>
            </a:r>
            <a:r>
              <a:rPr lang="de-DE" sz="1300" dirty="0">
                <a:solidFill>
                  <a:schemeClr val="bg2"/>
                </a:solidFill>
                <a:latin typeface="Fließtext"/>
              </a:rPr>
              <a:t>mit gentechnisch veränderten Organismen → Einteilung in </a:t>
            </a:r>
            <a:r>
              <a:rPr lang="de-DE" sz="1300" b="1" dirty="0">
                <a:solidFill>
                  <a:schemeClr val="bg2"/>
                </a:solidFill>
                <a:latin typeface="Fließtext"/>
              </a:rPr>
              <a:t>Sicherheitsstufen</a:t>
            </a:r>
          </a:p>
          <a:p>
            <a:pPr marL="179388" indent="-179388">
              <a:buFont typeface="Arial" panose="020B0604020202020204" pitchFamily="34" charset="0"/>
              <a:buChar char="•"/>
            </a:pPr>
            <a:r>
              <a:rPr lang="de-DE" sz="1300" dirty="0" smtClean="0">
                <a:solidFill>
                  <a:schemeClr val="bg2"/>
                </a:solidFill>
                <a:latin typeface="Fließtext"/>
              </a:rPr>
              <a:t>Die </a:t>
            </a:r>
            <a:r>
              <a:rPr lang="de-DE" sz="1300" dirty="0">
                <a:solidFill>
                  <a:schemeClr val="bg2"/>
                </a:solidFill>
                <a:latin typeface="Fließtext"/>
              </a:rPr>
              <a:t>Zuordnung zu einer Risikogruppe definiert die Sicherheitsstufe bei gezielten Tätigkeiten.</a:t>
            </a:r>
          </a:p>
          <a:p>
            <a:pPr marL="179388" indent="-179388">
              <a:buFont typeface="Arial" panose="020B0604020202020204" pitchFamily="34" charset="0"/>
              <a:buChar char="•"/>
            </a:pPr>
            <a:r>
              <a:rPr lang="de-DE" sz="1300" dirty="0" smtClean="0">
                <a:solidFill>
                  <a:schemeClr val="bg2"/>
                </a:solidFill>
                <a:latin typeface="Fließtext"/>
              </a:rPr>
              <a:t>Es </a:t>
            </a:r>
            <a:r>
              <a:rPr lang="de-DE" sz="1300" dirty="0">
                <a:solidFill>
                  <a:schemeClr val="bg2"/>
                </a:solidFill>
                <a:latin typeface="Fließtext"/>
              </a:rPr>
              <a:t>gelten die Grundregeln guter mikrobiologischer Technik.</a:t>
            </a:r>
          </a:p>
          <a:p>
            <a:pPr marL="179388" indent="-179388">
              <a:buFont typeface="Arial" panose="020B0604020202020204" pitchFamily="34" charset="0"/>
              <a:buChar char="•"/>
            </a:pPr>
            <a:r>
              <a:rPr lang="de-DE" sz="1300" dirty="0" smtClean="0">
                <a:solidFill>
                  <a:schemeClr val="bg2"/>
                </a:solidFill>
                <a:latin typeface="Fließtext"/>
              </a:rPr>
              <a:t>Labore </a:t>
            </a:r>
            <a:r>
              <a:rPr lang="de-DE" sz="1300" dirty="0">
                <a:solidFill>
                  <a:schemeClr val="bg2"/>
                </a:solidFill>
                <a:latin typeface="Fließtext"/>
              </a:rPr>
              <a:t>werden als S1-Labor gekennzeichnet.</a:t>
            </a:r>
          </a:p>
          <a:p>
            <a:pPr marL="179388" indent="-179388">
              <a:buFont typeface="Arial" panose="020B0604020202020204" pitchFamily="34" charset="0"/>
              <a:buChar char="•"/>
            </a:pPr>
            <a:r>
              <a:rPr lang="de-DE" sz="1300" dirty="0" smtClean="0">
                <a:solidFill>
                  <a:schemeClr val="bg2"/>
                </a:solidFill>
                <a:latin typeface="Fließtext"/>
              </a:rPr>
              <a:t>Eine </a:t>
            </a:r>
            <a:r>
              <a:rPr lang="de-DE" sz="1300" dirty="0">
                <a:solidFill>
                  <a:schemeClr val="bg2"/>
                </a:solidFill>
                <a:latin typeface="Fließtext"/>
              </a:rPr>
              <a:t>Zutrittserlaubnis ist erforderlich.</a:t>
            </a:r>
          </a:p>
          <a:p>
            <a:pPr marL="179388" indent="-179388">
              <a:buFont typeface="Arial" panose="020B0604020202020204" pitchFamily="34" charset="0"/>
              <a:buChar char="•"/>
            </a:pPr>
            <a:r>
              <a:rPr lang="de-DE" sz="1300" dirty="0" smtClean="0">
                <a:solidFill>
                  <a:schemeClr val="bg2"/>
                </a:solidFill>
                <a:latin typeface="Fließtext"/>
              </a:rPr>
              <a:t>Technische</a:t>
            </a:r>
            <a:r>
              <a:rPr lang="de-DE" sz="1300" dirty="0">
                <a:solidFill>
                  <a:schemeClr val="bg2"/>
                </a:solidFill>
                <a:latin typeface="Fließtext"/>
              </a:rPr>
              <a:t>, organisatorische und persönliche Schutzmaßnahmen werden durch gen­technisch-spezifische Schutzmaßnahmen ergänzt</a:t>
            </a:r>
            <a:r>
              <a:rPr lang="de-DE" sz="1300" dirty="0" smtClean="0">
                <a:solidFill>
                  <a:schemeClr val="bg2"/>
                </a:solidFill>
                <a:latin typeface="Fließtext"/>
              </a:rPr>
              <a:t>.</a:t>
            </a:r>
            <a:endParaRPr lang="de-DE" sz="1300" dirty="0">
              <a:solidFill>
                <a:schemeClr val="bg2"/>
              </a:solidFill>
              <a:latin typeface="Fließtext"/>
            </a:endParaRPr>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061" y="2398824"/>
            <a:ext cx="1733550" cy="647700"/>
          </a:xfrm>
          <a:prstGeom prst="rect">
            <a:avLst/>
          </a:prstGeom>
        </p:spPr>
      </p:pic>
    </p:spTree>
    <p:extLst>
      <p:ext uri="{BB962C8B-B14F-4D97-AF65-F5344CB8AC3E}">
        <p14:creationId xmlns:p14="http://schemas.microsoft.com/office/powerpoint/2010/main" val="42526677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33</a:t>
            </a:fld>
            <a:endParaRPr lang="de-DE"/>
          </a:p>
        </p:txBody>
      </p:sp>
      <p:sp>
        <p:nvSpPr>
          <p:cNvPr id="4" name="Titel 3"/>
          <p:cNvSpPr>
            <a:spLocks noGrp="1"/>
          </p:cNvSpPr>
          <p:nvPr>
            <p:ph type="title"/>
          </p:nvPr>
        </p:nvSpPr>
        <p:spPr/>
        <p:txBody>
          <a:bodyPr>
            <a:noAutofit/>
          </a:bodyPr>
          <a:lstStyle/>
          <a:p>
            <a:r>
              <a:rPr lang="de-DE" dirty="0"/>
              <a:t>Sicherheitsstufe </a:t>
            </a:r>
            <a:r>
              <a:rPr lang="de-DE" dirty="0" smtClean="0"/>
              <a:t>2</a:t>
            </a:r>
            <a:endParaRPr lang="de-DE" dirty="0"/>
          </a:p>
        </p:txBody>
      </p:sp>
      <p:sp>
        <p:nvSpPr>
          <p:cNvPr id="6" name="Rechteck 5"/>
          <p:cNvSpPr/>
          <p:nvPr/>
        </p:nvSpPr>
        <p:spPr>
          <a:xfrm>
            <a:off x="684000" y="1940400"/>
            <a:ext cx="8460432"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Textfeld 6"/>
          <p:cNvSpPr txBox="1"/>
          <p:nvPr/>
        </p:nvSpPr>
        <p:spPr>
          <a:xfrm>
            <a:off x="5250053" y="2929587"/>
            <a:ext cx="3485145" cy="2554545"/>
          </a:xfrm>
          <a:prstGeom prst="rect">
            <a:avLst/>
          </a:prstGeom>
          <a:noFill/>
        </p:spPr>
        <p:txBody>
          <a:bodyPr wrap="square" rtlCol="0">
            <a:spAutoFit/>
          </a:bodyPr>
          <a:lstStyle/>
          <a:p>
            <a:r>
              <a:rPr lang="de-DE" sz="1600" dirty="0">
                <a:solidFill>
                  <a:schemeClr val="bg2"/>
                </a:solidFill>
                <a:latin typeface="Fließtext"/>
              </a:rPr>
              <a:t>Beim Umgang mit gentechnisch veränderten Organismen der Risikogruppe 2 bzw. bei einer Einstufung der Arbeiten in Sicherheitsstufe 2 müssen weitere Hygienemaßnahmen angewandt werden</a:t>
            </a:r>
            <a:r>
              <a:rPr lang="de-DE" sz="1600" dirty="0" smtClean="0">
                <a:solidFill>
                  <a:schemeClr val="bg2"/>
                </a:solidFill>
                <a:latin typeface="Fließtext"/>
              </a:rPr>
              <a:t>.</a:t>
            </a:r>
          </a:p>
          <a:p>
            <a:endParaRPr lang="de-DE" sz="1600" dirty="0">
              <a:solidFill>
                <a:schemeClr val="bg2"/>
              </a:solidFill>
              <a:latin typeface="Fließtext"/>
            </a:endParaRPr>
          </a:p>
          <a:p>
            <a:r>
              <a:rPr lang="de-DE" sz="1600" b="1" dirty="0">
                <a:solidFill>
                  <a:schemeClr val="bg2"/>
                </a:solidFill>
                <a:latin typeface="Fließtext"/>
              </a:rPr>
              <a:t>Welche das sind, erfahren Sie hier…</a:t>
            </a:r>
            <a:endParaRPr lang="de-DE" sz="1600" b="1" dirty="0" smtClean="0">
              <a:solidFill>
                <a:schemeClr val="bg2"/>
              </a:solidFill>
              <a:latin typeface="Fließtext"/>
            </a:endParaRPr>
          </a:p>
        </p:txBody>
      </p:sp>
      <p:cxnSp>
        <p:nvCxnSpPr>
          <p:cNvPr id="8" name="Gerade Verbindung 8"/>
          <p:cNvCxnSpPr/>
          <p:nvPr/>
        </p:nvCxnSpPr>
        <p:spPr>
          <a:xfrm>
            <a:off x="5322061" y="2780928"/>
            <a:ext cx="3240573"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Gerade Verbindung 9"/>
          <p:cNvCxnSpPr/>
          <p:nvPr/>
        </p:nvCxnSpPr>
        <p:spPr>
          <a:xfrm>
            <a:off x="5322061" y="5589240"/>
            <a:ext cx="3240573"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nvPicPr>
        <p:blipFill>
          <a:blip r:embed="rId3"/>
          <a:stretch>
            <a:fillRect/>
          </a:stretch>
        </p:blipFill>
        <p:spPr>
          <a:xfrm>
            <a:off x="684000" y="1949636"/>
            <a:ext cx="3293259" cy="4449600"/>
          </a:xfrm>
          <a:prstGeom prst="rect">
            <a:avLst/>
          </a:prstGeom>
        </p:spPr>
      </p:pic>
    </p:spTree>
    <p:extLst>
      <p:ext uri="{BB962C8B-B14F-4D97-AF65-F5344CB8AC3E}">
        <p14:creationId xmlns:p14="http://schemas.microsoft.com/office/powerpoint/2010/main" val="12201051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34</a:t>
            </a:fld>
            <a:endParaRPr lang="de-DE"/>
          </a:p>
        </p:txBody>
      </p:sp>
      <p:sp>
        <p:nvSpPr>
          <p:cNvPr id="4" name="Titel 3"/>
          <p:cNvSpPr>
            <a:spLocks noGrp="1"/>
          </p:cNvSpPr>
          <p:nvPr>
            <p:ph type="title"/>
          </p:nvPr>
        </p:nvSpPr>
        <p:spPr/>
        <p:txBody>
          <a:bodyPr>
            <a:noAutofit/>
          </a:bodyPr>
          <a:lstStyle/>
          <a:p>
            <a:r>
              <a:rPr lang="de-DE" dirty="0"/>
              <a:t>Sicherheitsstufe </a:t>
            </a:r>
            <a:r>
              <a:rPr lang="de-DE" dirty="0" smtClean="0"/>
              <a:t>2</a:t>
            </a:r>
            <a:endParaRPr lang="de-DE" dirty="0"/>
          </a:p>
        </p:txBody>
      </p:sp>
      <p:sp>
        <p:nvSpPr>
          <p:cNvPr id="6" name="Rechteck 5"/>
          <p:cNvSpPr/>
          <p:nvPr/>
        </p:nvSpPr>
        <p:spPr>
          <a:xfrm>
            <a:off x="684000" y="1940400"/>
            <a:ext cx="8460432"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p:cNvPicPr>
            <a:picLocks noChangeAspect="1"/>
          </p:cNvPicPr>
          <p:nvPr/>
        </p:nvPicPr>
        <p:blipFill>
          <a:blip r:embed="rId2"/>
          <a:stretch>
            <a:fillRect/>
          </a:stretch>
        </p:blipFill>
        <p:spPr>
          <a:xfrm>
            <a:off x="684000" y="1949636"/>
            <a:ext cx="3293259" cy="4449600"/>
          </a:xfrm>
          <a:prstGeom prst="rect">
            <a:avLst/>
          </a:prstGeom>
        </p:spPr>
      </p:pic>
      <p:sp>
        <p:nvSpPr>
          <p:cNvPr id="8" name="Textfeld 7"/>
          <p:cNvSpPr txBox="1"/>
          <p:nvPr/>
        </p:nvSpPr>
        <p:spPr>
          <a:xfrm>
            <a:off x="4427538" y="2167071"/>
            <a:ext cx="4104902" cy="3746255"/>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endParaRPr lang="de-DE" sz="1600" dirty="0">
              <a:solidFill>
                <a:schemeClr val="bg2"/>
              </a:solidFill>
              <a:latin typeface="Fließtext"/>
            </a:endParaRPr>
          </a:p>
          <a:p>
            <a:pPr marL="179388" indent="-179388">
              <a:buFont typeface="Arial" panose="020B0604020202020204" pitchFamily="34" charset="0"/>
              <a:buChar char="•"/>
            </a:pPr>
            <a:r>
              <a:rPr lang="de-DE" sz="1300" dirty="0" smtClean="0">
                <a:solidFill>
                  <a:schemeClr val="bg2"/>
                </a:solidFill>
                <a:latin typeface="Fließtext"/>
              </a:rPr>
              <a:t>Stellt </a:t>
            </a:r>
            <a:r>
              <a:rPr lang="de-DE" sz="1300" dirty="0">
                <a:solidFill>
                  <a:schemeClr val="bg2"/>
                </a:solidFill>
                <a:latin typeface="Fließtext"/>
              </a:rPr>
              <a:t>der Umgang mit gentechnisch veränderten Organismen ein geringes Gefährdungspotential für die Beschäftigten und die Umwelt dar, werden gentechnische Arbeiten der Sicherheitsstufe 2 zugeordnet.</a:t>
            </a:r>
          </a:p>
          <a:p>
            <a:pPr marL="179388" indent="-179388">
              <a:buFont typeface="Arial" panose="020B0604020202020204" pitchFamily="34" charset="0"/>
              <a:buChar char="•"/>
            </a:pPr>
            <a:r>
              <a:rPr lang="de-DE" sz="1300" dirty="0" smtClean="0">
                <a:solidFill>
                  <a:schemeClr val="bg2"/>
                </a:solidFill>
                <a:latin typeface="Fließtext"/>
              </a:rPr>
              <a:t>Diese </a:t>
            </a:r>
            <a:r>
              <a:rPr lang="de-DE" sz="1300" dirty="0">
                <a:solidFill>
                  <a:schemeClr val="bg2"/>
                </a:solidFill>
                <a:latin typeface="Fließtext"/>
              </a:rPr>
              <a:t>Labore müssen entsprechend gekennzeichnet sein.</a:t>
            </a:r>
          </a:p>
          <a:p>
            <a:pPr marL="179388" indent="-179388">
              <a:buFont typeface="Arial" panose="020B0604020202020204" pitchFamily="34" charset="0"/>
              <a:buChar char="•"/>
            </a:pPr>
            <a:r>
              <a:rPr lang="de-DE" sz="1300" dirty="0" smtClean="0">
                <a:solidFill>
                  <a:schemeClr val="bg2"/>
                </a:solidFill>
                <a:latin typeface="Fließtext"/>
              </a:rPr>
              <a:t>Autoklavieren </a:t>
            </a:r>
            <a:r>
              <a:rPr lang="de-DE" sz="1300" dirty="0">
                <a:solidFill>
                  <a:schemeClr val="bg2"/>
                </a:solidFill>
                <a:latin typeface="Fließtext"/>
              </a:rPr>
              <a:t>von Abfall und ggf. der Laborkittel stellt eine wichtige Hygienemaßnahme dar.</a:t>
            </a:r>
          </a:p>
          <a:p>
            <a:pPr marL="179388" indent="-179388">
              <a:buFont typeface="Arial" panose="020B0604020202020204" pitchFamily="34" charset="0"/>
              <a:buChar char="•"/>
            </a:pPr>
            <a:r>
              <a:rPr lang="de-DE" sz="1300" dirty="0" smtClean="0">
                <a:solidFill>
                  <a:schemeClr val="bg2"/>
                </a:solidFill>
                <a:latin typeface="Fließtext"/>
              </a:rPr>
              <a:t>Darüber </a:t>
            </a:r>
            <a:r>
              <a:rPr lang="de-DE" sz="1300" dirty="0">
                <a:solidFill>
                  <a:schemeClr val="bg2"/>
                </a:solidFill>
                <a:latin typeface="Fließtext"/>
              </a:rPr>
              <a:t>hinaus gelten die GMT für den Umgang mit Biostoffen der Risikogruppe gemäß der Biostoffverordnung.</a:t>
            </a:r>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7295" y="2348880"/>
            <a:ext cx="1733550" cy="647700"/>
          </a:xfrm>
          <a:prstGeom prst="rect">
            <a:avLst/>
          </a:prstGeom>
        </p:spPr>
      </p:pic>
    </p:spTree>
    <p:extLst>
      <p:ext uri="{BB962C8B-B14F-4D97-AF65-F5344CB8AC3E}">
        <p14:creationId xmlns:p14="http://schemas.microsoft.com/office/powerpoint/2010/main" val="40935076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35</a:t>
            </a:fld>
            <a:endParaRPr lang="de-DE"/>
          </a:p>
        </p:txBody>
      </p:sp>
      <p:sp>
        <p:nvSpPr>
          <p:cNvPr id="4" name="Titel 3"/>
          <p:cNvSpPr>
            <a:spLocks noGrp="1"/>
          </p:cNvSpPr>
          <p:nvPr>
            <p:ph type="title"/>
          </p:nvPr>
        </p:nvSpPr>
        <p:spPr/>
        <p:txBody>
          <a:bodyPr>
            <a:noAutofit/>
          </a:bodyPr>
          <a:lstStyle/>
          <a:p>
            <a:r>
              <a:rPr lang="de-DE" dirty="0" smtClean="0"/>
              <a:t>Zusammenfassung</a:t>
            </a:r>
            <a:endParaRPr lang="de-DE" dirty="0"/>
          </a:p>
        </p:txBody>
      </p:sp>
      <p:sp>
        <p:nvSpPr>
          <p:cNvPr id="6" name="Rechteck 5"/>
          <p:cNvSpPr/>
          <p:nvPr/>
        </p:nvSpPr>
        <p:spPr>
          <a:xfrm>
            <a:off x="684000" y="1940400"/>
            <a:ext cx="8460432"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Textfeld 6"/>
          <p:cNvSpPr txBox="1"/>
          <p:nvPr/>
        </p:nvSpPr>
        <p:spPr>
          <a:xfrm>
            <a:off x="2758508" y="2999402"/>
            <a:ext cx="3312581" cy="1815882"/>
          </a:xfrm>
          <a:prstGeom prst="rect">
            <a:avLst/>
          </a:prstGeom>
          <a:noFill/>
        </p:spPr>
        <p:txBody>
          <a:bodyPr wrap="square" rtlCol="0">
            <a:spAutoFit/>
          </a:bodyPr>
          <a:lstStyle/>
          <a:p>
            <a:r>
              <a:rPr lang="de-DE" sz="1600" dirty="0">
                <a:solidFill>
                  <a:schemeClr val="bg2"/>
                </a:solidFill>
                <a:latin typeface="Fließtext"/>
              </a:rPr>
              <a:t>Die Grundregeln guter mikrobiolo­gischer Technik GMT sind die Grundlage für alle Arbeiten mit Biostoffen</a:t>
            </a:r>
            <a:r>
              <a:rPr lang="de-DE" sz="1600" dirty="0" smtClean="0">
                <a:solidFill>
                  <a:schemeClr val="bg2"/>
                </a:solidFill>
                <a:latin typeface="Fließtext"/>
              </a:rPr>
              <a:t>.</a:t>
            </a:r>
          </a:p>
          <a:p>
            <a:endParaRPr lang="de-DE" sz="1600" dirty="0">
              <a:solidFill>
                <a:schemeClr val="bg2"/>
              </a:solidFill>
              <a:latin typeface="Fließtext"/>
            </a:endParaRPr>
          </a:p>
          <a:p>
            <a:r>
              <a:rPr lang="de-DE" sz="1600" b="1" dirty="0">
                <a:solidFill>
                  <a:schemeClr val="bg2"/>
                </a:solidFill>
                <a:latin typeface="Fließtext"/>
              </a:rPr>
              <a:t>Hier noch einmal alle Regeln im Überblick!</a:t>
            </a:r>
            <a:endParaRPr lang="de-DE" sz="1600" b="1" dirty="0" smtClean="0">
              <a:solidFill>
                <a:schemeClr val="bg2"/>
              </a:solidFill>
              <a:latin typeface="Fließtext"/>
            </a:endParaRPr>
          </a:p>
        </p:txBody>
      </p:sp>
      <p:cxnSp>
        <p:nvCxnSpPr>
          <p:cNvPr id="8" name="Gerade Verbindung 8"/>
          <p:cNvCxnSpPr/>
          <p:nvPr/>
        </p:nvCxnSpPr>
        <p:spPr>
          <a:xfrm>
            <a:off x="2830516" y="2850743"/>
            <a:ext cx="3240573"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Gerade Verbindung 9"/>
          <p:cNvCxnSpPr/>
          <p:nvPr/>
        </p:nvCxnSpPr>
        <p:spPr>
          <a:xfrm>
            <a:off x="2830516" y="4950259"/>
            <a:ext cx="3240573"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9664" y="1674836"/>
            <a:ext cx="2314575" cy="4724400"/>
          </a:xfrm>
          <a:prstGeom prst="rect">
            <a:avLst/>
          </a:prstGeom>
        </p:spPr>
      </p:pic>
      <p:grpSp>
        <p:nvGrpSpPr>
          <p:cNvPr id="40" name="Gruppieren 39"/>
          <p:cNvGrpSpPr>
            <a:grpSpLocks noChangeAspect="1"/>
          </p:cNvGrpSpPr>
          <p:nvPr/>
        </p:nvGrpSpPr>
        <p:grpSpPr>
          <a:xfrm>
            <a:off x="755576" y="1931728"/>
            <a:ext cx="819150" cy="4449600"/>
            <a:chOff x="1120589" y="1607579"/>
            <a:chExt cx="819150" cy="4354298"/>
          </a:xfrm>
        </p:grpSpPr>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589" y="1607579"/>
              <a:ext cx="819150" cy="809625"/>
            </a:xfrm>
            <a:prstGeom prst="rect">
              <a:avLst/>
            </a:prstGeom>
          </p:spPr>
        </p:pic>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589" y="2316514"/>
              <a:ext cx="819150" cy="809625"/>
            </a:xfrm>
            <a:prstGeom prst="rect">
              <a:avLst/>
            </a:prstGeom>
          </p:spPr>
        </p:pic>
        <p:pic>
          <p:nvPicPr>
            <p:cNvPr id="13" name="Grafik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589" y="3025449"/>
              <a:ext cx="819150" cy="809625"/>
            </a:xfrm>
            <a:prstGeom prst="rect">
              <a:avLst/>
            </a:prstGeom>
          </p:spPr>
        </p:pic>
        <p:pic>
          <p:nvPicPr>
            <p:cNvPr id="14" name="Grafik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0589" y="3734384"/>
              <a:ext cx="819150" cy="809625"/>
            </a:xfrm>
            <a:prstGeom prst="rect">
              <a:avLst/>
            </a:prstGeom>
          </p:spPr>
        </p:pic>
        <p:pic>
          <p:nvPicPr>
            <p:cNvPr id="15" name="Grafik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0589" y="4443319"/>
              <a:ext cx="819150" cy="809625"/>
            </a:xfrm>
            <a:prstGeom prst="rect">
              <a:avLst/>
            </a:prstGeom>
          </p:spPr>
        </p:pic>
        <p:pic>
          <p:nvPicPr>
            <p:cNvPr id="16" name="Grafik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0589" y="5152252"/>
              <a:ext cx="819150" cy="809625"/>
            </a:xfrm>
            <a:prstGeom prst="rect">
              <a:avLst/>
            </a:prstGeom>
          </p:spPr>
        </p:pic>
      </p:grpSp>
      <p:grpSp>
        <p:nvGrpSpPr>
          <p:cNvPr id="39" name="Gruppieren 38"/>
          <p:cNvGrpSpPr>
            <a:grpSpLocks noChangeAspect="1"/>
          </p:cNvGrpSpPr>
          <p:nvPr/>
        </p:nvGrpSpPr>
        <p:grpSpPr>
          <a:xfrm>
            <a:off x="1470683" y="1931006"/>
            <a:ext cx="819150" cy="4449600"/>
            <a:chOff x="1907704" y="1606857"/>
            <a:chExt cx="819150" cy="4357912"/>
          </a:xfrm>
        </p:grpSpPr>
        <p:pic>
          <p:nvPicPr>
            <p:cNvPr id="33" name="Grafik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07704" y="1606857"/>
              <a:ext cx="819150" cy="809625"/>
            </a:xfrm>
            <a:prstGeom prst="rect">
              <a:avLst/>
            </a:prstGeom>
          </p:spPr>
        </p:pic>
        <p:pic>
          <p:nvPicPr>
            <p:cNvPr id="34" name="Grafik 3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07704" y="2316514"/>
              <a:ext cx="819150" cy="809625"/>
            </a:xfrm>
            <a:prstGeom prst="rect">
              <a:avLst/>
            </a:prstGeom>
          </p:spPr>
        </p:pic>
        <p:pic>
          <p:nvPicPr>
            <p:cNvPr id="35" name="Grafik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07704" y="3735828"/>
              <a:ext cx="819150" cy="809625"/>
            </a:xfrm>
            <a:prstGeom prst="rect">
              <a:avLst/>
            </a:prstGeom>
          </p:spPr>
        </p:pic>
        <p:pic>
          <p:nvPicPr>
            <p:cNvPr id="36" name="Grafik 3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07704" y="4445485"/>
              <a:ext cx="819150" cy="809625"/>
            </a:xfrm>
            <a:prstGeom prst="rect">
              <a:avLst/>
            </a:prstGeom>
          </p:spPr>
        </p:pic>
        <p:pic>
          <p:nvPicPr>
            <p:cNvPr id="37" name="Grafik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07704" y="5155144"/>
              <a:ext cx="819150" cy="809625"/>
            </a:xfrm>
            <a:prstGeom prst="rect">
              <a:avLst/>
            </a:prstGeom>
          </p:spPr>
        </p:pic>
        <p:pic>
          <p:nvPicPr>
            <p:cNvPr id="38" name="Grafik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07704" y="3026171"/>
              <a:ext cx="819150" cy="809625"/>
            </a:xfrm>
            <a:prstGeom prst="rect">
              <a:avLst/>
            </a:prstGeom>
          </p:spPr>
        </p:pic>
      </p:grpSp>
    </p:spTree>
    <p:extLst>
      <p:ext uri="{BB962C8B-B14F-4D97-AF65-F5344CB8AC3E}">
        <p14:creationId xmlns:p14="http://schemas.microsoft.com/office/powerpoint/2010/main" val="39739059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684000" y="1940400"/>
            <a:ext cx="8460432"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36</a:t>
            </a:fld>
            <a:endParaRPr lang="de-DE"/>
          </a:p>
        </p:txBody>
      </p:sp>
      <p:sp>
        <p:nvSpPr>
          <p:cNvPr id="4" name="Titel 3"/>
          <p:cNvSpPr>
            <a:spLocks noGrp="1"/>
          </p:cNvSpPr>
          <p:nvPr>
            <p:ph type="title"/>
          </p:nvPr>
        </p:nvSpPr>
        <p:spPr/>
        <p:txBody>
          <a:bodyPr>
            <a:noAutofit/>
          </a:bodyPr>
          <a:lstStyle/>
          <a:p>
            <a:r>
              <a:rPr lang="de-DE" dirty="0" smtClean="0"/>
              <a:t>Zusammenfassung</a:t>
            </a:r>
            <a:endParaRPr lang="de-DE" dirty="0"/>
          </a:p>
        </p:txBody>
      </p:sp>
      <p:sp>
        <p:nvSpPr>
          <p:cNvPr id="8" name="Textfeld 7"/>
          <p:cNvSpPr txBox="1"/>
          <p:nvPr/>
        </p:nvSpPr>
        <p:spPr>
          <a:xfrm>
            <a:off x="2411788" y="2123422"/>
            <a:ext cx="5256556" cy="4113890"/>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r>
              <a:rPr lang="de-DE" sz="1300" b="1" dirty="0" smtClean="0">
                <a:solidFill>
                  <a:schemeClr val="bg2"/>
                </a:solidFill>
                <a:latin typeface="Fließtext"/>
              </a:rPr>
              <a:t>Grundregeln </a:t>
            </a:r>
            <a:r>
              <a:rPr lang="de-DE" sz="1300" b="1" dirty="0">
                <a:solidFill>
                  <a:schemeClr val="bg2"/>
                </a:solidFill>
                <a:latin typeface="Fließtext"/>
              </a:rPr>
              <a:t>guter mikrobiologischer Technik</a:t>
            </a:r>
          </a:p>
          <a:p>
            <a:pPr marL="179388" indent="-179388">
              <a:buFont typeface="Arial" panose="020B0604020202020204" pitchFamily="34" charset="0"/>
              <a:buChar char="•"/>
            </a:pPr>
            <a:endParaRPr lang="de-DE" sz="1300" dirty="0">
              <a:solidFill>
                <a:schemeClr val="bg2"/>
              </a:solidFill>
              <a:latin typeface="Fließtext"/>
            </a:endParaRPr>
          </a:p>
          <a:p>
            <a:pPr marL="179388" indent="-179388">
              <a:buFont typeface="Arial" panose="020B0604020202020204" pitchFamily="34" charset="0"/>
              <a:buChar char="•"/>
            </a:pPr>
            <a:r>
              <a:rPr lang="de-DE" sz="1300" dirty="0" smtClean="0">
                <a:solidFill>
                  <a:schemeClr val="bg2"/>
                </a:solidFill>
                <a:latin typeface="Fließtext"/>
              </a:rPr>
              <a:t>Fenster </a:t>
            </a:r>
            <a:r>
              <a:rPr lang="de-DE" sz="1300" dirty="0">
                <a:solidFill>
                  <a:schemeClr val="bg2"/>
                </a:solidFill>
                <a:latin typeface="Fließtext"/>
              </a:rPr>
              <a:t>und Türen bei der Arbeit schließen.</a:t>
            </a:r>
          </a:p>
          <a:p>
            <a:pPr marL="179388" indent="-179388">
              <a:buFont typeface="Arial" panose="020B0604020202020204" pitchFamily="34" charset="0"/>
              <a:buChar char="•"/>
            </a:pPr>
            <a:r>
              <a:rPr lang="de-DE" sz="1300" dirty="0" smtClean="0">
                <a:solidFill>
                  <a:schemeClr val="bg2"/>
                </a:solidFill>
                <a:latin typeface="Fließtext"/>
              </a:rPr>
              <a:t>Nicht </a:t>
            </a:r>
            <a:r>
              <a:rPr lang="de-DE" sz="1300" dirty="0">
                <a:solidFill>
                  <a:schemeClr val="bg2"/>
                </a:solidFill>
                <a:latin typeface="Fließtext"/>
              </a:rPr>
              <a:t>Essen, Trinken und Rauchen. Keine Kosmetik auftragen.</a:t>
            </a:r>
          </a:p>
          <a:p>
            <a:pPr marL="179388" indent="-179388">
              <a:buFont typeface="Arial" panose="020B0604020202020204" pitchFamily="34" charset="0"/>
              <a:buChar char="•"/>
            </a:pPr>
            <a:r>
              <a:rPr lang="de-DE" sz="1300" dirty="0" smtClean="0">
                <a:solidFill>
                  <a:schemeClr val="bg2"/>
                </a:solidFill>
                <a:latin typeface="Fließtext"/>
              </a:rPr>
              <a:t>Laborkittel </a:t>
            </a:r>
            <a:r>
              <a:rPr lang="de-DE" sz="1300" dirty="0">
                <a:solidFill>
                  <a:schemeClr val="bg2"/>
                </a:solidFill>
                <a:latin typeface="Fließtext"/>
              </a:rPr>
              <a:t>und </a:t>
            </a:r>
            <a:r>
              <a:rPr lang="de-DE" sz="1300" dirty="0" smtClean="0">
                <a:solidFill>
                  <a:schemeClr val="bg2"/>
                </a:solidFill>
                <a:latin typeface="Fließtext"/>
              </a:rPr>
              <a:t>ggf. Handschuhe </a:t>
            </a:r>
            <a:r>
              <a:rPr lang="de-DE" sz="1300" dirty="0">
                <a:solidFill>
                  <a:schemeClr val="bg2"/>
                </a:solidFill>
                <a:latin typeface="Fließtext"/>
              </a:rPr>
              <a:t>und Schutzbrille tragen.</a:t>
            </a:r>
          </a:p>
          <a:p>
            <a:pPr marL="179388" indent="-179388">
              <a:buFont typeface="Arial" panose="020B0604020202020204" pitchFamily="34" charset="0"/>
              <a:buChar char="•"/>
            </a:pPr>
            <a:r>
              <a:rPr lang="de-DE" sz="1300" dirty="0" err="1" smtClean="0">
                <a:solidFill>
                  <a:schemeClr val="bg2"/>
                </a:solidFill>
                <a:latin typeface="Fließtext"/>
              </a:rPr>
              <a:t>Pipettierhilfen</a:t>
            </a:r>
            <a:r>
              <a:rPr lang="de-DE" sz="1300" dirty="0" smtClean="0">
                <a:solidFill>
                  <a:schemeClr val="bg2"/>
                </a:solidFill>
                <a:latin typeface="Fließtext"/>
              </a:rPr>
              <a:t> </a:t>
            </a:r>
            <a:r>
              <a:rPr lang="de-DE" sz="1300" dirty="0">
                <a:solidFill>
                  <a:schemeClr val="bg2"/>
                </a:solidFill>
                <a:latin typeface="Fließtext"/>
              </a:rPr>
              <a:t>verwenden. Kein </a:t>
            </a:r>
            <a:r>
              <a:rPr lang="de-DE" sz="1300" dirty="0" err="1">
                <a:solidFill>
                  <a:schemeClr val="bg2"/>
                </a:solidFill>
                <a:latin typeface="Fließtext"/>
              </a:rPr>
              <a:t>Mundpipettieren</a:t>
            </a:r>
            <a:r>
              <a:rPr lang="de-DE" sz="1300" dirty="0">
                <a:solidFill>
                  <a:schemeClr val="bg2"/>
                </a:solidFill>
                <a:latin typeface="Fließtext"/>
              </a:rPr>
              <a:t>.</a:t>
            </a:r>
          </a:p>
          <a:p>
            <a:pPr marL="179388" indent="-179388">
              <a:buFont typeface="Arial" panose="020B0604020202020204" pitchFamily="34" charset="0"/>
              <a:buChar char="•"/>
            </a:pPr>
            <a:r>
              <a:rPr lang="de-DE" sz="1300" dirty="0" smtClean="0">
                <a:solidFill>
                  <a:schemeClr val="bg2"/>
                </a:solidFill>
                <a:latin typeface="Fließtext"/>
              </a:rPr>
              <a:t>Benutzung </a:t>
            </a:r>
            <a:r>
              <a:rPr lang="de-DE" sz="1300" dirty="0">
                <a:solidFill>
                  <a:schemeClr val="bg2"/>
                </a:solidFill>
                <a:latin typeface="Fließtext"/>
              </a:rPr>
              <a:t>von Spritzen und Kanülen vermeiden.</a:t>
            </a:r>
          </a:p>
          <a:p>
            <a:pPr marL="179388" indent="-179388">
              <a:buFont typeface="Arial" panose="020B0604020202020204" pitchFamily="34" charset="0"/>
              <a:buChar char="•"/>
            </a:pPr>
            <a:r>
              <a:rPr lang="de-DE" sz="1300" dirty="0" smtClean="0">
                <a:solidFill>
                  <a:schemeClr val="bg2"/>
                </a:solidFill>
                <a:latin typeface="Fließtext"/>
              </a:rPr>
              <a:t>Aerosolbildung </a:t>
            </a:r>
            <a:r>
              <a:rPr lang="de-DE" sz="1300" dirty="0">
                <a:solidFill>
                  <a:schemeClr val="bg2"/>
                </a:solidFill>
                <a:latin typeface="Fließtext"/>
              </a:rPr>
              <a:t>vermeiden.</a:t>
            </a:r>
          </a:p>
          <a:p>
            <a:pPr marL="179388" indent="-179388">
              <a:buFont typeface="Arial" panose="020B0604020202020204" pitchFamily="34" charset="0"/>
              <a:buChar char="•"/>
            </a:pPr>
            <a:r>
              <a:rPr lang="de-DE" sz="1300" dirty="0" smtClean="0">
                <a:solidFill>
                  <a:schemeClr val="bg2"/>
                </a:solidFill>
                <a:latin typeface="Fließtext"/>
              </a:rPr>
              <a:t>Hände </a:t>
            </a:r>
            <a:r>
              <a:rPr lang="de-DE" sz="1300" dirty="0">
                <a:solidFill>
                  <a:schemeClr val="bg2"/>
                </a:solidFill>
                <a:latin typeface="Fließtext"/>
              </a:rPr>
              <a:t>waschen, ggf. desinfizieren. Anschließend rückfettende Hauptpflegeprodukte verwenden.</a:t>
            </a:r>
          </a:p>
          <a:p>
            <a:pPr marL="179388" indent="-179388">
              <a:buFont typeface="Arial" panose="020B0604020202020204" pitchFamily="34" charset="0"/>
              <a:buChar char="•"/>
            </a:pPr>
            <a:r>
              <a:rPr lang="de-DE" sz="1300" dirty="0" smtClean="0">
                <a:solidFill>
                  <a:schemeClr val="bg2"/>
                </a:solidFill>
                <a:latin typeface="Fließtext"/>
              </a:rPr>
              <a:t>Arbeitsbereiche </a:t>
            </a:r>
            <a:r>
              <a:rPr lang="de-DE" sz="1300" dirty="0">
                <a:solidFill>
                  <a:schemeClr val="bg2"/>
                </a:solidFill>
                <a:latin typeface="Fließtext"/>
              </a:rPr>
              <a:t>aufräumen und sauber halten.</a:t>
            </a:r>
          </a:p>
          <a:p>
            <a:pPr marL="179388" indent="-179388">
              <a:buFont typeface="Arial" panose="020B0604020202020204" pitchFamily="34" charset="0"/>
              <a:buChar char="•"/>
            </a:pPr>
            <a:r>
              <a:rPr lang="de-DE" sz="1300" dirty="0" smtClean="0">
                <a:solidFill>
                  <a:schemeClr val="bg2"/>
                </a:solidFill>
                <a:latin typeface="Fließtext"/>
              </a:rPr>
              <a:t>Identität </a:t>
            </a:r>
            <a:r>
              <a:rPr lang="de-DE" sz="1300" dirty="0">
                <a:solidFill>
                  <a:schemeClr val="bg2"/>
                </a:solidFill>
                <a:latin typeface="Fließtext"/>
              </a:rPr>
              <a:t>der Biostoffe </a:t>
            </a:r>
            <a:r>
              <a:rPr lang="de-DE" sz="1300" dirty="0" smtClean="0">
                <a:solidFill>
                  <a:schemeClr val="bg2"/>
                </a:solidFill>
                <a:latin typeface="Fließtext"/>
              </a:rPr>
              <a:t>überprüfen.</a:t>
            </a:r>
            <a:endParaRPr lang="de-DE" sz="1300" dirty="0">
              <a:solidFill>
                <a:schemeClr val="bg2"/>
              </a:solidFill>
              <a:latin typeface="Fließtext"/>
            </a:endParaRPr>
          </a:p>
          <a:p>
            <a:pPr marL="179388" indent="-179388">
              <a:buFont typeface="Arial" panose="020B0604020202020204" pitchFamily="34" charset="0"/>
              <a:buChar char="•"/>
            </a:pPr>
            <a:r>
              <a:rPr lang="de-DE" sz="1300" dirty="0" smtClean="0">
                <a:solidFill>
                  <a:schemeClr val="bg2"/>
                </a:solidFill>
                <a:latin typeface="Fließtext"/>
              </a:rPr>
              <a:t>Jährliche</a:t>
            </a:r>
            <a:r>
              <a:rPr lang="de-DE" sz="1300" dirty="0">
                <a:solidFill>
                  <a:schemeClr val="bg2"/>
                </a:solidFill>
                <a:latin typeface="Fließtext"/>
              </a:rPr>
              <a:t>, arbeitsplatzbezogene </a:t>
            </a:r>
            <a:r>
              <a:rPr lang="de-DE" sz="1300" dirty="0" smtClean="0">
                <a:solidFill>
                  <a:schemeClr val="bg2"/>
                </a:solidFill>
                <a:latin typeface="Fließtext"/>
              </a:rPr>
              <a:t>Unterweisung.</a:t>
            </a:r>
            <a:endParaRPr lang="de-DE" sz="1300" dirty="0">
              <a:solidFill>
                <a:schemeClr val="bg2"/>
              </a:solidFill>
              <a:latin typeface="Fließtext"/>
            </a:endParaRPr>
          </a:p>
          <a:p>
            <a:pPr marL="179388" indent="-179388">
              <a:buFont typeface="Arial" panose="020B0604020202020204" pitchFamily="34" charset="0"/>
              <a:buChar char="•"/>
            </a:pPr>
            <a:r>
              <a:rPr lang="de-DE" sz="1300" dirty="0" smtClean="0">
                <a:solidFill>
                  <a:schemeClr val="bg2"/>
                </a:solidFill>
                <a:latin typeface="Fließtext"/>
              </a:rPr>
              <a:t>Anleitung </a:t>
            </a:r>
            <a:r>
              <a:rPr lang="de-DE" sz="1300" dirty="0">
                <a:solidFill>
                  <a:schemeClr val="bg2"/>
                </a:solidFill>
                <a:latin typeface="Fließtext"/>
              </a:rPr>
              <a:t>unerfahrener </a:t>
            </a:r>
            <a:r>
              <a:rPr lang="de-DE" sz="1300" dirty="0" smtClean="0">
                <a:solidFill>
                  <a:schemeClr val="bg2"/>
                </a:solidFill>
                <a:latin typeface="Fließtext"/>
              </a:rPr>
              <a:t>Mitarbeiter.</a:t>
            </a:r>
            <a:endParaRPr lang="de-DE" sz="1300" dirty="0">
              <a:solidFill>
                <a:schemeClr val="bg2"/>
              </a:solidFill>
              <a:latin typeface="Fließtext"/>
            </a:endParaRPr>
          </a:p>
          <a:p>
            <a:pPr marL="179388" indent="-179388">
              <a:buFont typeface="Arial" panose="020B0604020202020204" pitchFamily="34" charset="0"/>
              <a:buChar char="•"/>
            </a:pPr>
            <a:r>
              <a:rPr lang="de-DE" sz="1300" dirty="0" smtClean="0">
                <a:solidFill>
                  <a:schemeClr val="bg2"/>
                </a:solidFill>
                <a:latin typeface="Fließtext"/>
              </a:rPr>
              <a:t>Bekämpfung </a:t>
            </a:r>
            <a:r>
              <a:rPr lang="de-DE" sz="1300" dirty="0">
                <a:solidFill>
                  <a:schemeClr val="bg2"/>
                </a:solidFill>
                <a:latin typeface="Fließtext"/>
              </a:rPr>
              <a:t>von </a:t>
            </a:r>
            <a:r>
              <a:rPr lang="de-DE" sz="1300" dirty="0" smtClean="0">
                <a:solidFill>
                  <a:schemeClr val="bg2"/>
                </a:solidFill>
                <a:latin typeface="Fließtext"/>
              </a:rPr>
              <a:t>Ungeziefer.</a:t>
            </a:r>
            <a:endParaRPr lang="de-DE" sz="1300" dirty="0">
              <a:solidFill>
                <a:schemeClr val="bg2"/>
              </a:solidFill>
              <a:latin typeface="Fließtext"/>
            </a:endParaRPr>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3247" y="2123422"/>
            <a:ext cx="1733550" cy="647700"/>
          </a:xfrm>
          <a:prstGeom prst="rect">
            <a:avLst/>
          </a:prstGeom>
        </p:spPr>
      </p:pic>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9664" y="1674836"/>
            <a:ext cx="2314575" cy="4724400"/>
          </a:xfrm>
          <a:prstGeom prst="rect">
            <a:avLst/>
          </a:prstGeom>
        </p:spPr>
      </p:pic>
      <p:grpSp>
        <p:nvGrpSpPr>
          <p:cNvPr id="12" name="Gruppieren 11"/>
          <p:cNvGrpSpPr>
            <a:grpSpLocks noChangeAspect="1"/>
          </p:cNvGrpSpPr>
          <p:nvPr/>
        </p:nvGrpSpPr>
        <p:grpSpPr>
          <a:xfrm>
            <a:off x="755576" y="1931728"/>
            <a:ext cx="819150" cy="4449600"/>
            <a:chOff x="1120589" y="1607579"/>
            <a:chExt cx="819150" cy="4354298"/>
          </a:xfrm>
        </p:grpSpPr>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589" y="1607579"/>
              <a:ext cx="819150" cy="809625"/>
            </a:xfrm>
            <a:prstGeom prst="rect">
              <a:avLst/>
            </a:prstGeom>
          </p:spPr>
        </p:pic>
        <p:pic>
          <p:nvPicPr>
            <p:cNvPr id="14" name="Grafi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589" y="2316514"/>
              <a:ext cx="819150" cy="809625"/>
            </a:xfrm>
            <a:prstGeom prst="rect">
              <a:avLst/>
            </a:prstGeom>
          </p:spPr>
        </p:pic>
        <p:pic>
          <p:nvPicPr>
            <p:cNvPr id="15" name="Grafik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589" y="3025449"/>
              <a:ext cx="819150" cy="809625"/>
            </a:xfrm>
            <a:prstGeom prst="rect">
              <a:avLst/>
            </a:prstGeom>
          </p:spPr>
        </p:pic>
        <p:pic>
          <p:nvPicPr>
            <p:cNvPr id="16" name="Grafik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0589" y="3734384"/>
              <a:ext cx="819150" cy="809625"/>
            </a:xfrm>
            <a:prstGeom prst="rect">
              <a:avLst/>
            </a:prstGeom>
          </p:spPr>
        </p:pic>
        <p:pic>
          <p:nvPicPr>
            <p:cNvPr id="17" name="Grafik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0589" y="4443319"/>
              <a:ext cx="819150" cy="809625"/>
            </a:xfrm>
            <a:prstGeom prst="rect">
              <a:avLst/>
            </a:prstGeom>
          </p:spPr>
        </p:pic>
        <p:pic>
          <p:nvPicPr>
            <p:cNvPr id="18" name="Grafik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0589" y="5152252"/>
              <a:ext cx="819150" cy="809625"/>
            </a:xfrm>
            <a:prstGeom prst="rect">
              <a:avLst/>
            </a:prstGeom>
          </p:spPr>
        </p:pic>
      </p:grpSp>
      <p:grpSp>
        <p:nvGrpSpPr>
          <p:cNvPr id="19" name="Gruppieren 18"/>
          <p:cNvGrpSpPr>
            <a:grpSpLocks noChangeAspect="1"/>
          </p:cNvGrpSpPr>
          <p:nvPr/>
        </p:nvGrpSpPr>
        <p:grpSpPr>
          <a:xfrm>
            <a:off x="1470683" y="1931006"/>
            <a:ext cx="819150" cy="4449600"/>
            <a:chOff x="1907704" y="1606857"/>
            <a:chExt cx="819150" cy="4357912"/>
          </a:xfrm>
        </p:grpSpPr>
        <p:pic>
          <p:nvPicPr>
            <p:cNvPr id="20" name="Grafik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07704" y="1606857"/>
              <a:ext cx="819150" cy="809625"/>
            </a:xfrm>
            <a:prstGeom prst="rect">
              <a:avLst/>
            </a:prstGeom>
          </p:spPr>
        </p:pic>
        <p:pic>
          <p:nvPicPr>
            <p:cNvPr id="21" name="Grafik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07704" y="2316514"/>
              <a:ext cx="819150" cy="809625"/>
            </a:xfrm>
            <a:prstGeom prst="rect">
              <a:avLst/>
            </a:prstGeom>
          </p:spPr>
        </p:pic>
        <p:pic>
          <p:nvPicPr>
            <p:cNvPr id="22" name="Grafik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07704" y="3735828"/>
              <a:ext cx="819150" cy="809625"/>
            </a:xfrm>
            <a:prstGeom prst="rect">
              <a:avLst/>
            </a:prstGeom>
          </p:spPr>
        </p:pic>
        <p:pic>
          <p:nvPicPr>
            <p:cNvPr id="23" name="Grafik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07704" y="4445485"/>
              <a:ext cx="819150" cy="809625"/>
            </a:xfrm>
            <a:prstGeom prst="rect">
              <a:avLst/>
            </a:prstGeom>
          </p:spPr>
        </p:pic>
        <p:pic>
          <p:nvPicPr>
            <p:cNvPr id="24" name="Grafik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07704" y="5155144"/>
              <a:ext cx="819150" cy="809625"/>
            </a:xfrm>
            <a:prstGeom prst="rect">
              <a:avLst/>
            </a:prstGeom>
          </p:spPr>
        </p:pic>
        <p:pic>
          <p:nvPicPr>
            <p:cNvPr id="25" name="Grafik 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07704" y="3026171"/>
              <a:ext cx="819150" cy="809625"/>
            </a:xfrm>
            <a:prstGeom prst="rect">
              <a:avLst/>
            </a:prstGeom>
          </p:spPr>
        </p:pic>
      </p:grpSp>
    </p:spTree>
    <p:extLst>
      <p:ext uri="{BB962C8B-B14F-4D97-AF65-F5344CB8AC3E}">
        <p14:creationId xmlns:p14="http://schemas.microsoft.com/office/powerpoint/2010/main" val="4533183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684000" y="2595569"/>
            <a:ext cx="8460432" cy="29216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Das sagt die Laborleiterin</a:t>
            </a:r>
            <a:endParaRPr lang="de-DE" dirty="0"/>
          </a:p>
        </p:txBody>
      </p:sp>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37</a:t>
            </a:fld>
            <a:endParaRPr lang="de-DE"/>
          </a:p>
        </p:txBody>
      </p:sp>
      <p:sp>
        <p:nvSpPr>
          <p:cNvPr id="7" name="Textfeld 6"/>
          <p:cNvSpPr txBox="1"/>
          <p:nvPr/>
        </p:nvSpPr>
        <p:spPr>
          <a:xfrm>
            <a:off x="539552" y="1772816"/>
            <a:ext cx="7488832" cy="984885"/>
          </a:xfrm>
          <a:prstGeom prst="rect">
            <a:avLst/>
          </a:prstGeom>
          <a:noFill/>
        </p:spPr>
        <p:txBody>
          <a:bodyPr wrap="square" rtlCol="0">
            <a:spAutoFit/>
          </a:bodyPr>
          <a:lstStyle/>
          <a:p>
            <a:pPr>
              <a:spcBef>
                <a:spcPts val="1200"/>
              </a:spcBef>
            </a:pPr>
            <a:r>
              <a:rPr lang="de-DE" sz="1600" dirty="0">
                <a:solidFill>
                  <a:schemeClr val="bg2"/>
                </a:solidFill>
                <a:latin typeface="Fließtext"/>
              </a:rPr>
              <a:t>Hier kommen noch einmal die Labormitarbeiter zu </a:t>
            </a:r>
            <a:r>
              <a:rPr lang="de-DE" sz="1600" dirty="0" smtClean="0">
                <a:solidFill>
                  <a:schemeClr val="bg2"/>
                </a:solidFill>
                <a:latin typeface="Fließtext"/>
              </a:rPr>
              <a:t>Wort.</a:t>
            </a:r>
          </a:p>
          <a:p>
            <a:pPr>
              <a:spcBef>
                <a:spcPts val="1200"/>
              </a:spcBef>
            </a:pPr>
            <a:r>
              <a:rPr lang="de-DE" sz="1600" dirty="0" smtClean="0">
                <a:solidFill>
                  <a:schemeClr val="bg2"/>
                </a:solidFill>
                <a:latin typeface="Fließtext"/>
              </a:rPr>
              <a:t>Hören </a:t>
            </a:r>
            <a:r>
              <a:rPr lang="de-DE" sz="1600" dirty="0">
                <a:solidFill>
                  <a:schemeClr val="bg2"/>
                </a:solidFill>
                <a:latin typeface="Fließtext"/>
              </a:rPr>
              <a:t>Sie, was sie aus der Unfallsituation gelernt haben</a:t>
            </a:r>
            <a:r>
              <a:rPr lang="de-DE" sz="1600" dirty="0" smtClean="0">
                <a:solidFill>
                  <a:schemeClr val="bg2"/>
                </a:solidFill>
                <a:latin typeface="Fließtext"/>
              </a:rPr>
              <a:t>. </a:t>
            </a:r>
            <a:endParaRPr lang="de-DE" sz="1600" dirty="0">
              <a:solidFill>
                <a:schemeClr val="bg2"/>
              </a:solidFill>
              <a:latin typeface="Fließtext"/>
            </a:endParaRPr>
          </a:p>
          <a:p>
            <a:endParaRPr lang="de-DE" sz="1600" dirty="0">
              <a:solidFill>
                <a:schemeClr val="bg2"/>
              </a:solidFill>
              <a:latin typeface="Fließtext"/>
            </a:endParaRPr>
          </a:p>
        </p:txBody>
      </p:sp>
      <p:sp>
        <p:nvSpPr>
          <p:cNvPr id="17" name="Rechteck 16"/>
          <p:cNvSpPr/>
          <p:nvPr/>
        </p:nvSpPr>
        <p:spPr>
          <a:xfrm>
            <a:off x="872598" y="2927509"/>
            <a:ext cx="2509020" cy="338554"/>
          </a:xfrm>
          <a:prstGeom prst="rect">
            <a:avLst/>
          </a:prstGeom>
        </p:spPr>
        <p:txBody>
          <a:bodyPr wrap="none">
            <a:spAutoFit/>
          </a:bodyPr>
          <a:lstStyle/>
          <a:p>
            <a:r>
              <a:rPr lang="de-DE" sz="1600" dirty="0">
                <a:solidFill>
                  <a:schemeClr val="bg2"/>
                </a:solidFill>
                <a:latin typeface="Fließtext"/>
              </a:rPr>
              <a:t>Das sagt die Laborleiterin</a:t>
            </a:r>
          </a:p>
        </p:txBody>
      </p:sp>
      <p:sp>
        <p:nvSpPr>
          <p:cNvPr id="18" name="Rechteck 17"/>
          <p:cNvSpPr/>
          <p:nvPr/>
        </p:nvSpPr>
        <p:spPr>
          <a:xfrm>
            <a:off x="3749190" y="2927509"/>
            <a:ext cx="2191626" cy="338554"/>
          </a:xfrm>
          <a:prstGeom prst="rect">
            <a:avLst/>
          </a:prstGeom>
        </p:spPr>
        <p:txBody>
          <a:bodyPr wrap="none">
            <a:spAutoFit/>
          </a:bodyPr>
          <a:lstStyle/>
          <a:p>
            <a:r>
              <a:rPr lang="de-DE" sz="1600" dirty="0">
                <a:solidFill>
                  <a:schemeClr val="bg2"/>
                </a:solidFill>
                <a:latin typeface="Fließtext"/>
              </a:rPr>
              <a:t>Das sagt die Laborant</a:t>
            </a:r>
          </a:p>
        </p:txBody>
      </p:sp>
      <p:sp>
        <p:nvSpPr>
          <p:cNvPr id="19" name="Rechteck 18"/>
          <p:cNvSpPr/>
          <p:nvPr/>
        </p:nvSpPr>
        <p:spPr>
          <a:xfrm>
            <a:off x="6410549" y="2927509"/>
            <a:ext cx="2452916" cy="338554"/>
          </a:xfrm>
          <a:prstGeom prst="rect">
            <a:avLst/>
          </a:prstGeom>
        </p:spPr>
        <p:txBody>
          <a:bodyPr wrap="none">
            <a:spAutoFit/>
          </a:bodyPr>
          <a:lstStyle/>
          <a:p>
            <a:r>
              <a:rPr lang="de-DE" sz="1600" dirty="0">
                <a:solidFill>
                  <a:schemeClr val="bg2"/>
                </a:solidFill>
                <a:latin typeface="Fließtext"/>
              </a:rPr>
              <a:t>Das sagt die Praktikantin</a:t>
            </a:r>
          </a:p>
        </p:txBody>
      </p:sp>
      <p:pic>
        <p:nvPicPr>
          <p:cNvPr id="9" name="Statement Felber640_36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70234" y="3441192"/>
            <a:ext cx="2621646" cy="1474676"/>
          </a:xfrm>
          <a:prstGeom prst="rect">
            <a:avLst/>
          </a:prstGeom>
        </p:spPr>
      </p:pic>
      <p:pic>
        <p:nvPicPr>
          <p:cNvPr id="10" name="Statement Waas640_360.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643862" y="3441192"/>
            <a:ext cx="2621646" cy="1474676"/>
          </a:xfrm>
          <a:prstGeom prst="rect">
            <a:avLst/>
          </a:prstGeom>
        </p:spPr>
      </p:pic>
      <p:pic>
        <p:nvPicPr>
          <p:cNvPr id="12" name="Statement neumann640_360.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6414850" y="3441192"/>
            <a:ext cx="2621646" cy="1474676"/>
          </a:xfrm>
          <a:prstGeom prst="rect">
            <a:avLst/>
          </a:prstGeom>
        </p:spPr>
      </p:pic>
      <p:sp>
        <p:nvSpPr>
          <p:cNvPr id="4" name="Titel 3"/>
          <p:cNvSpPr>
            <a:spLocks noGrp="1"/>
          </p:cNvSpPr>
          <p:nvPr>
            <p:ph type="title"/>
          </p:nvPr>
        </p:nvSpPr>
        <p:spPr/>
        <p:txBody>
          <a:bodyPr>
            <a:noAutofit/>
          </a:bodyPr>
          <a:lstStyle/>
          <a:p>
            <a:r>
              <a:rPr lang="de-DE" dirty="0" smtClean="0"/>
              <a:t>Das sagen</a:t>
            </a:r>
            <a:r>
              <a:rPr lang="de-DE" baseline="0" dirty="0" smtClean="0"/>
              <a:t> die Mitarbeiter</a:t>
            </a:r>
            <a:endParaRPr lang="de-DE" dirty="0"/>
          </a:p>
        </p:txBody>
      </p:sp>
    </p:spTree>
    <p:extLst>
      <p:ext uri="{BB962C8B-B14F-4D97-AF65-F5344CB8AC3E}">
        <p14:creationId xmlns:p14="http://schemas.microsoft.com/office/powerpoint/2010/main" val="1919657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2"/>
                                        </p:tgtEl>
                                      </p:cBhvr>
                                    </p:cmd>
                                  </p:childTnLst>
                                </p:cTn>
                              </p:par>
                            </p:childTnLst>
                          </p:cTn>
                        </p:par>
                      </p:childTnLst>
                    </p:cTn>
                  </p:par>
                </p:childTnLst>
              </p:cTn>
              <p:nextCondLst>
                <p:cond evt="onClick" delay="0">
                  <p:tgtEl>
                    <p:spTgt spid="12"/>
                  </p:tgtEl>
                </p:cond>
              </p:nextCondLst>
            </p:seq>
            <p:video>
              <p:cMediaNode vol="80000">
                <p:cTn id="19" fill="hold" display="0">
                  <p:stCondLst>
                    <p:cond delay="indefinite"/>
                  </p:stCondLst>
                </p:cTn>
                <p:tgtEl>
                  <p:spTgt spid="1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38</a:t>
            </a:fld>
            <a:endParaRPr lang="de-DE"/>
          </a:p>
        </p:txBody>
      </p:sp>
      <p:sp>
        <p:nvSpPr>
          <p:cNvPr id="7" name="Textfeld 6"/>
          <p:cNvSpPr txBox="1"/>
          <p:nvPr/>
        </p:nvSpPr>
        <p:spPr>
          <a:xfrm>
            <a:off x="539552" y="1772817"/>
            <a:ext cx="8496944" cy="307777"/>
          </a:xfrm>
          <a:prstGeom prst="rect">
            <a:avLst/>
          </a:prstGeom>
          <a:noFill/>
        </p:spPr>
        <p:txBody>
          <a:bodyPr wrap="square" rtlCol="0">
            <a:spAutoFit/>
          </a:bodyPr>
          <a:lstStyle/>
          <a:p>
            <a:pPr>
              <a:spcBef>
                <a:spcPts val="1200"/>
              </a:spcBef>
            </a:pPr>
            <a:r>
              <a:rPr lang="de-DE" sz="1400" b="1" dirty="0" smtClean="0">
                <a:solidFill>
                  <a:schemeClr val="bg2"/>
                </a:solidFill>
                <a:latin typeface="Fließtext"/>
              </a:rPr>
              <a:t>Wie </a:t>
            </a:r>
            <a:r>
              <a:rPr lang="de-DE" sz="1400" b="1" dirty="0">
                <a:solidFill>
                  <a:schemeClr val="bg2"/>
                </a:solidFill>
                <a:latin typeface="Fließtext"/>
              </a:rPr>
              <a:t>sieht es an in Sachen PSA in Ihrem Arbeitsbereich aus</a:t>
            </a:r>
            <a:r>
              <a:rPr lang="de-DE" sz="1400" b="1" dirty="0" smtClean="0">
                <a:solidFill>
                  <a:schemeClr val="bg2"/>
                </a:solidFill>
                <a:latin typeface="Fließtext"/>
              </a:rPr>
              <a:t>? </a:t>
            </a:r>
            <a:r>
              <a:rPr lang="de-DE" sz="1400" dirty="0">
                <a:solidFill>
                  <a:schemeClr val="bg2"/>
                </a:solidFill>
                <a:latin typeface="Fließtext"/>
              </a:rPr>
              <a:t>Schätzen Sie Ihre Situation ein</a:t>
            </a:r>
            <a:r>
              <a:rPr lang="de-DE" sz="1400" dirty="0" smtClean="0">
                <a:solidFill>
                  <a:schemeClr val="bg2"/>
                </a:solidFill>
                <a:latin typeface="Fließtext"/>
              </a:rPr>
              <a:t>.</a:t>
            </a:r>
            <a:endParaRPr lang="de-DE" sz="1400" dirty="0">
              <a:solidFill>
                <a:schemeClr val="bg2"/>
              </a:solidFill>
              <a:latin typeface="Fließtext"/>
            </a:endParaRPr>
          </a:p>
        </p:txBody>
      </p:sp>
      <p:grpSp>
        <p:nvGrpSpPr>
          <p:cNvPr id="4" name="Gruppieren 3"/>
          <p:cNvGrpSpPr/>
          <p:nvPr/>
        </p:nvGrpSpPr>
        <p:grpSpPr>
          <a:xfrm>
            <a:off x="632554" y="2132856"/>
            <a:ext cx="8280920" cy="360040"/>
            <a:chOff x="632554" y="2276872"/>
            <a:chExt cx="8280920" cy="360040"/>
          </a:xfrm>
        </p:grpSpPr>
        <p:sp>
          <p:nvSpPr>
            <p:cNvPr id="8" name="Rechteck 7"/>
            <p:cNvSpPr/>
            <p:nvPr/>
          </p:nvSpPr>
          <p:spPr>
            <a:xfrm>
              <a:off x="632554" y="2276872"/>
              <a:ext cx="8280920" cy="360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p:cNvSpPr txBox="1"/>
            <p:nvPr/>
          </p:nvSpPr>
          <p:spPr>
            <a:xfrm>
              <a:off x="691952" y="2329135"/>
              <a:ext cx="7488832" cy="307777"/>
            </a:xfrm>
            <a:prstGeom prst="rect">
              <a:avLst/>
            </a:prstGeom>
            <a:noFill/>
          </p:spPr>
          <p:txBody>
            <a:bodyPr wrap="square" rtlCol="0">
              <a:spAutoFit/>
            </a:bodyPr>
            <a:lstStyle/>
            <a:p>
              <a:pPr>
                <a:spcBef>
                  <a:spcPts val="1200"/>
                </a:spcBef>
              </a:pPr>
              <a:r>
                <a:rPr lang="de-DE" sz="1400" dirty="0"/>
                <a:t>Können Sie sich hygienisch richtig die Hände waschen?</a:t>
              </a:r>
              <a:endParaRPr lang="de-DE" sz="1400" dirty="0">
                <a:latin typeface="Fließtext"/>
              </a:endParaRPr>
            </a:p>
          </p:txBody>
        </p:sp>
      </p:grpSp>
      <p:grpSp>
        <p:nvGrpSpPr>
          <p:cNvPr id="5" name="Gruppieren 4"/>
          <p:cNvGrpSpPr/>
          <p:nvPr/>
        </p:nvGrpSpPr>
        <p:grpSpPr>
          <a:xfrm>
            <a:off x="633600" y="2537196"/>
            <a:ext cx="8280920" cy="360040"/>
            <a:chOff x="633600" y="2708920"/>
            <a:chExt cx="8280920" cy="360040"/>
          </a:xfrm>
        </p:grpSpPr>
        <p:sp>
          <p:nvSpPr>
            <p:cNvPr id="11" name="Rechteck 10"/>
            <p:cNvSpPr/>
            <p:nvPr/>
          </p:nvSpPr>
          <p:spPr>
            <a:xfrm>
              <a:off x="633600" y="2708920"/>
              <a:ext cx="8280920" cy="3600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p:cNvSpPr txBox="1"/>
            <p:nvPr/>
          </p:nvSpPr>
          <p:spPr>
            <a:xfrm>
              <a:off x="683568" y="2761183"/>
              <a:ext cx="7488832" cy="307777"/>
            </a:xfrm>
            <a:prstGeom prst="rect">
              <a:avLst/>
            </a:prstGeom>
            <a:noFill/>
          </p:spPr>
          <p:txBody>
            <a:bodyPr wrap="square" rtlCol="0">
              <a:spAutoFit/>
            </a:bodyPr>
            <a:lstStyle/>
            <a:p>
              <a:pPr>
                <a:spcBef>
                  <a:spcPts val="1200"/>
                </a:spcBef>
              </a:pPr>
              <a:r>
                <a:rPr lang="de-DE" sz="1400" dirty="0"/>
                <a:t>Sind Sie sich im Klaren, dass Händehygiene vor allem Ihre Kollegen schützt</a:t>
              </a:r>
              <a:r>
                <a:rPr lang="de-DE" sz="1400" dirty="0" smtClean="0"/>
                <a:t>?</a:t>
              </a:r>
              <a:endParaRPr lang="de-DE" sz="1400" dirty="0">
                <a:latin typeface="Fließtext"/>
              </a:endParaRPr>
            </a:p>
          </p:txBody>
        </p:sp>
      </p:grpSp>
      <p:grpSp>
        <p:nvGrpSpPr>
          <p:cNvPr id="9" name="Gruppieren 8"/>
          <p:cNvGrpSpPr/>
          <p:nvPr/>
        </p:nvGrpSpPr>
        <p:grpSpPr>
          <a:xfrm>
            <a:off x="633600" y="2960008"/>
            <a:ext cx="8280920" cy="360040"/>
            <a:chOff x="633600" y="3140968"/>
            <a:chExt cx="8280920" cy="360040"/>
          </a:xfrm>
        </p:grpSpPr>
        <p:sp>
          <p:nvSpPr>
            <p:cNvPr id="14" name="Rechteck 13"/>
            <p:cNvSpPr/>
            <p:nvPr/>
          </p:nvSpPr>
          <p:spPr>
            <a:xfrm>
              <a:off x="633600" y="3140968"/>
              <a:ext cx="8280920" cy="360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p:cNvSpPr txBox="1"/>
            <p:nvPr/>
          </p:nvSpPr>
          <p:spPr>
            <a:xfrm>
              <a:off x="683568" y="3193231"/>
              <a:ext cx="7488832" cy="307777"/>
            </a:xfrm>
            <a:prstGeom prst="rect">
              <a:avLst/>
            </a:prstGeom>
            <a:noFill/>
          </p:spPr>
          <p:txBody>
            <a:bodyPr wrap="square" rtlCol="0">
              <a:spAutoFit/>
            </a:bodyPr>
            <a:lstStyle/>
            <a:p>
              <a:pPr>
                <a:spcBef>
                  <a:spcPts val="1200"/>
                </a:spcBef>
              </a:pPr>
              <a:r>
                <a:rPr lang="de-DE" sz="1400" dirty="0"/>
                <a:t>Ist Ihnen der sichere Umgang mit Biostoffen vertraut?</a:t>
              </a:r>
              <a:endParaRPr lang="de-DE" sz="1400" dirty="0">
                <a:latin typeface="Fließtext"/>
              </a:endParaRPr>
            </a:p>
          </p:txBody>
        </p:sp>
      </p:grpSp>
      <p:grpSp>
        <p:nvGrpSpPr>
          <p:cNvPr id="10" name="Gruppieren 9"/>
          <p:cNvGrpSpPr/>
          <p:nvPr/>
        </p:nvGrpSpPr>
        <p:grpSpPr>
          <a:xfrm>
            <a:off x="633600" y="3382820"/>
            <a:ext cx="8280920" cy="360040"/>
            <a:chOff x="633600" y="3573016"/>
            <a:chExt cx="8280920" cy="360040"/>
          </a:xfrm>
        </p:grpSpPr>
        <p:sp>
          <p:nvSpPr>
            <p:cNvPr id="13" name="Rechteck 12"/>
            <p:cNvSpPr/>
            <p:nvPr/>
          </p:nvSpPr>
          <p:spPr>
            <a:xfrm>
              <a:off x="633600" y="3573016"/>
              <a:ext cx="828092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p:cNvSpPr txBox="1"/>
            <p:nvPr/>
          </p:nvSpPr>
          <p:spPr>
            <a:xfrm>
              <a:off x="683568" y="3625279"/>
              <a:ext cx="8026796" cy="307777"/>
            </a:xfrm>
            <a:prstGeom prst="rect">
              <a:avLst/>
            </a:prstGeom>
            <a:noFill/>
          </p:spPr>
          <p:txBody>
            <a:bodyPr wrap="square" rtlCol="0">
              <a:spAutoFit/>
            </a:bodyPr>
            <a:lstStyle/>
            <a:p>
              <a:pPr>
                <a:spcBef>
                  <a:spcPts val="1200"/>
                </a:spcBef>
              </a:pPr>
              <a:r>
                <a:rPr lang="de-DE" sz="1400" dirty="0"/>
                <a:t>Wissen Sie genau, welche Maßnahmen Sie bei Tätigkeiten </a:t>
              </a:r>
              <a:r>
                <a:rPr lang="de-DE" sz="1400" dirty="0" smtClean="0"/>
                <a:t>mit Aerosolbildung ergreifen müssen?</a:t>
              </a:r>
              <a:endParaRPr lang="de-DE" sz="1400" dirty="0">
                <a:latin typeface="Fließtext"/>
              </a:endParaRPr>
            </a:p>
          </p:txBody>
        </p:sp>
      </p:grpSp>
      <p:grpSp>
        <p:nvGrpSpPr>
          <p:cNvPr id="12" name="Gruppieren 11"/>
          <p:cNvGrpSpPr/>
          <p:nvPr/>
        </p:nvGrpSpPr>
        <p:grpSpPr>
          <a:xfrm>
            <a:off x="633600" y="3814868"/>
            <a:ext cx="8280920" cy="378512"/>
            <a:chOff x="633600" y="3986592"/>
            <a:chExt cx="8280920" cy="378512"/>
          </a:xfrm>
        </p:grpSpPr>
        <p:sp>
          <p:nvSpPr>
            <p:cNvPr id="15" name="Rechteck 14"/>
            <p:cNvSpPr/>
            <p:nvPr/>
          </p:nvSpPr>
          <p:spPr>
            <a:xfrm>
              <a:off x="633600" y="3986592"/>
              <a:ext cx="8280920" cy="3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p:cNvSpPr txBox="1"/>
            <p:nvPr/>
          </p:nvSpPr>
          <p:spPr>
            <a:xfrm>
              <a:off x="683568" y="4057327"/>
              <a:ext cx="8027294" cy="307777"/>
            </a:xfrm>
            <a:prstGeom prst="rect">
              <a:avLst/>
            </a:prstGeom>
            <a:noFill/>
          </p:spPr>
          <p:txBody>
            <a:bodyPr wrap="square" rtlCol="0">
              <a:spAutoFit/>
            </a:bodyPr>
            <a:lstStyle/>
            <a:p>
              <a:pPr>
                <a:spcBef>
                  <a:spcPts val="1200"/>
                </a:spcBef>
              </a:pPr>
              <a:r>
                <a:rPr lang="de-DE" sz="1400" dirty="0"/>
                <a:t>Sie bringen keine persönlichen Gegenstände mit ins Labor, die das Labor wieder verlassen werden. </a:t>
              </a:r>
              <a:endParaRPr lang="de-DE" sz="1400" dirty="0">
                <a:latin typeface="Fließtext"/>
              </a:endParaRPr>
            </a:p>
          </p:txBody>
        </p:sp>
      </p:grpSp>
      <p:grpSp>
        <p:nvGrpSpPr>
          <p:cNvPr id="27" name="Gruppieren 26"/>
          <p:cNvGrpSpPr/>
          <p:nvPr/>
        </p:nvGrpSpPr>
        <p:grpSpPr>
          <a:xfrm>
            <a:off x="633600" y="4246916"/>
            <a:ext cx="8280920" cy="369276"/>
            <a:chOff x="633600" y="4427876"/>
            <a:chExt cx="8280920" cy="369276"/>
          </a:xfrm>
        </p:grpSpPr>
        <p:sp>
          <p:nvSpPr>
            <p:cNvPr id="16" name="Rechteck 15"/>
            <p:cNvSpPr/>
            <p:nvPr/>
          </p:nvSpPr>
          <p:spPr>
            <a:xfrm>
              <a:off x="633600" y="4427876"/>
              <a:ext cx="8280920" cy="3600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p:cNvSpPr txBox="1"/>
            <p:nvPr/>
          </p:nvSpPr>
          <p:spPr>
            <a:xfrm>
              <a:off x="683568" y="4489375"/>
              <a:ext cx="7488832" cy="307777"/>
            </a:xfrm>
            <a:prstGeom prst="rect">
              <a:avLst/>
            </a:prstGeom>
            <a:noFill/>
          </p:spPr>
          <p:txBody>
            <a:bodyPr wrap="square" rtlCol="0">
              <a:spAutoFit/>
            </a:bodyPr>
            <a:lstStyle/>
            <a:p>
              <a:pPr>
                <a:spcBef>
                  <a:spcPts val="1200"/>
                </a:spcBef>
              </a:pPr>
              <a:r>
                <a:rPr lang="de-DE" sz="1400" dirty="0"/>
                <a:t>Arbeiten Sie organisiert, sauber und umsichtig?</a:t>
              </a:r>
              <a:r>
                <a:rPr lang="de-DE" sz="1400" dirty="0">
                  <a:solidFill>
                    <a:schemeClr val="bg2"/>
                  </a:solidFill>
                  <a:latin typeface="Fließtext"/>
                </a:rPr>
                <a:t>   </a:t>
              </a:r>
            </a:p>
          </p:txBody>
        </p:sp>
      </p:grpSp>
      <p:grpSp>
        <p:nvGrpSpPr>
          <p:cNvPr id="28" name="Gruppieren 27"/>
          <p:cNvGrpSpPr/>
          <p:nvPr/>
        </p:nvGrpSpPr>
        <p:grpSpPr>
          <a:xfrm>
            <a:off x="633600" y="4678964"/>
            <a:ext cx="8280920" cy="576000"/>
            <a:chOff x="633600" y="4869160"/>
            <a:chExt cx="8280920" cy="576000"/>
          </a:xfrm>
        </p:grpSpPr>
        <p:sp>
          <p:nvSpPr>
            <p:cNvPr id="17" name="Rechteck 16"/>
            <p:cNvSpPr/>
            <p:nvPr/>
          </p:nvSpPr>
          <p:spPr>
            <a:xfrm>
              <a:off x="633600" y="4869160"/>
              <a:ext cx="8280920" cy="57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p:cNvSpPr txBox="1"/>
            <p:nvPr/>
          </p:nvSpPr>
          <p:spPr>
            <a:xfrm>
              <a:off x="683568" y="4921423"/>
              <a:ext cx="8136904" cy="523220"/>
            </a:xfrm>
            <a:prstGeom prst="rect">
              <a:avLst/>
            </a:prstGeom>
            <a:noFill/>
          </p:spPr>
          <p:txBody>
            <a:bodyPr wrap="square" rtlCol="0">
              <a:spAutoFit/>
            </a:bodyPr>
            <a:lstStyle/>
            <a:p>
              <a:pPr>
                <a:spcBef>
                  <a:spcPts val="1200"/>
                </a:spcBef>
              </a:pPr>
              <a:r>
                <a:rPr lang="de-DE" sz="1400" dirty="0"/>
                <a:t>Achten Sie bei Ihrer Laborarbeit darauf, dass Sie mit kontaminierten Handschuhen beispielsweise weder Türklinken noch das Telefon berühren?</a:t>
              </a:r>
              <a:endParaRPr lang="de-DE" sz="1400" dirty="0">
                <a:latin typeface="Fließtext"/>
              </a:endParaRPr>
            </a:p>
          </p:txBody>
        </p:sp>
      </p:grpSp>
      <p:grpSp>
        <p:nvGrpSpPr>
          <p:cNvPr id="29" name="Gruppieren 28"/>
          <p:cNvGrpSpPr/>
          <p:nvPr/>
        </p:nvGrpSpPr>
        <p:grpSpPr>
          <a:xfrm>
            <a:off x="633600" y="5317800"/>
            <a:ext cx="8280920" cy="360040"/>
            <a:chOff x="633600" y="5517232"/>
            <a:chExt cx="8280920" cy="360040"/>
          </a:xfrm>
        </p:grpSpPr>
        <p:sp>
          <p:nvSpPr>
            <p:cNvPr id="18" name="Rechteck 17"/>
            <p:cNvSpPr/>
            <p:nvPr/>
          </p:nvSpPr>
          <p:spPr>
            <a:xfrm>
              <a:off x="633600" y="5517232"/>
              <a:ext cx="8280920" cy="3600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p:cNvSpPr txBox="1"/>
            <p:nvPr/>
          </p:nvSpPr>
          <p:spPr>
            <a:xfrm>
              <a:off x="683568" y="5569495"/>
              <a:ext cx="7488832" cy="307777"/>
            </a:xfrm>
            <a:prstGeom prst="rect">
              <a:avLst/>
            </a:prstGeom>
            <a:noFill/>
          </p:spPr>
          <p:txBody>
            <a:bodyPr wrap="square" rtlCol="0">
              <a:spAutoFit/>
            </a:bodyPr>
            <a:lstStyle/>
            <a:p>
              <a:pPr>
                <a:spcBef>
                  <a:spcPts val="1200"/>
                </a:spcBef>
              </a:pPr>
              <a:r>
                <a:rPr lang="de-DE" sz="1400" dirty="0">
                  <a:latin typeface="Fließtext"/>
                </a:rPr>
                <a:t>Reinigen und pflegen Sie Ihre Haut gründlich und sorgfältig?</a:t>
              </a:r>
            </a:p>
          </p:txBody>
        </p:sp>
      </p:grpSp>
      <p:grpSp>
        <p:nvGrpSpPr>
          <p:cNvPr id="33" name="Gruppieren 32"/>
          <p:cNvGrpSpPr/>
          <p:nvPr/>
        </p:nvGrpSpPr>
        <p:grpSpPr>
          <a:xfrm>
            <a:off x="633600" y="5749848"/>
            <a:ext cx="8280920" cy="612427"/>
            <a:chOff x="633600" y="5768320"/>
            <a:chExt cx="8280920" cy="612427"/>
          </a:xfrm>
        </p:grpSpPr>
        <p:sp>
          <p:nvSpPr>
            <p:cNvPr id="30" name="Rechteck 29"/>
            <p:cNvSpPr/>
            <p:nvPr/>
          </p:nvSpPr>
          <p:spPr>
            <a:xfrm>
              <a:off x="633600" y="5768320"/>
              <a:ext cx="8280920" cy="57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p:cNvSpPr txBox="1"/>
            <p:nvPr/>
          </p:nvSpPr>
          <p:spPr>
            <a:xfrm>
              <a:off x="683568" y="5857527"/>
              <a:ext cx="8136904" cy="523220"/>
            </a:xfrm>
            <a:prstGeom prst="rect">
              <a:avLst/>
            </a:prstGeom>
            <a:noFill/>
          </p:spPr>
          <p:txBody>
            <a:bodyPr wrap="square" rtlCol="0">
              <a:spAutoFit/>
            </a:bodyPr>
            <a:lstStyle/>
            <a:p>
              <a:pPr>
                <a:spcBef>
                  <a:spcPts val="1200"/>
                </a:spcBef>
              </a:pPr>
              <a:r>
                <a:rPr lang="de-DE" sz="1400" dirty="0">
                  <a:latin typeface="Fließtext"/>
                </a:rPr>
                <a:t>Sind Sie sich bewusst, dass durch Biostoffe kontaminierte Laborbereiche oftmals nicht als solche erkennbar sind?</a:t>
              </a:r>
            </a:p>
          </p:txBody>
        </p:sp>
      </p:grpSp>
      <p:sp>
        <p:nvSpPr>
          <p:cNvPr id="32" name="Titel 31"/>
          <p:cNvSpPr>
            <a:spLocks noGrp="1"/>
          </p:cNvSpPr>
          <p:nvPr>
            <p:ph type="title"/>
          </p:nvPr>
        </p:nvSpPr>
        <p:spPr/>
        <p:txBody>
          <a:bodyPr>
            <a:noAutofit/>
          </a:bodyPr>
          <a:lstStyle/>
          <a:p>
            <a:r>
              <a:rPr lang="de-DE" dirty="0" smtClean="0"/>
              <a:t>Selbsteinschätzung</a:t>
            </a:r>
            <a:endParaRPr lang="de-DE" dirty="0"/>
          </a:p>
        </p:txBody>
      </p:sp>
    </p:spTree>
    <p:extLst>
      <p:ext uri="{BB962C8B-B14F-4D97-AF65-F5344CB8AC3E}">
        <p14:creationId xmlns:p14="http://schemas.microsoft.com/office/powerpoint/2010/main" val="35675996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684000" y="1940400"/>
            <a:ext cx="8460432"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0" name="Gerade Verbindung 8"/>
          <p:cNvCxnSpPr/>
          <p:nvPr/>
        </p:nvCxnSpPr>
        <p:spPr>
          <a:xfrm>
            <a:off x="1116013" y="2924944"/>
            <a:ext cx="5220716"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Gerade Verbindung 9"/>
          <p:cNvCxnSpPr/>
          <p:nvPr/>
        </p:nvCxnSpPr>
        <p:spPr>
          <a:xfrm>
            <a:off x="1119552" y="5301208"/>
            <a:ext cx="525264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39</a:t>
            </a:fld>
            <a:endParaRPr lang="de-DE"/>
          </a:p>
        </p:txBody>
      </p:sp>
      <p:sp>
        <p:nvSpPr>
          <p:cNvPr id="7" name="Inhaltsplatzhalter 5"/>
          <p:cNvSpPr txBox="1">
            <a:spLocks/>
          </p:cNvSpPr>
          <p:nvPr/>
        </p:nvSpPr>
        <p:spPr>
          <a:xfrm>
            <a:off x="1084080" y="3044951"/>
            <a:ext cx="5504144" cy="2177896"/>
          </a:xfrm>
          <a:prstGeom prst="rect">
            <a:avLst/>
          </a:prstGeom>
        </p:spPr>
        <p:txBody>
          <a:bodyPr>
            <a:normAutofit/>
          </a:bodyPr>
          <a:lstStyle>
            <a:lvl1pPr marL="342900" indent="-342900" algn="l" defTabSz="914400" rtl="0" eaLnBrk="1" latinLnBrk="0" hangingPunct="1">
              <a:spcBef>
                <a:spcPct val="20000"/>
              </a:spcBef>
              <a:buFont typeface="Arial" pitchFamily="34" charset="0"/>
              <a:buNone/>
              <a:defRPr sz="1700" b="0" i="0" kern="1200" baseline="0">
                <a:solidFill>
                  <a:schemeClr val="bg2"/>
                </a:solidFill>
                <a:latin typeface="Fließtext"/>
                <a:ea typeface="+mn-ea"/>
                <a:cs typeface="+mn-cs"/>
              </a:defRPr>
            </a:lvl1pPr>
            <a:lvl2pPr marL="180975" indent="-180975" algn="l" defTabSz="914400" rtl="0" eaLnBrk="1" latinLnBrk="0" hangingPunct="1">
              <a:spcBef>
                <a:spcPct val="20000"/>
              </a:spcBef>
              <a:buClr>
                <a:schemeClr val="tx2"/>
              </a:buClr>
              <a:buFont typeface="Arial" pitchFamily="34" charset="0"/>
              <a:buChar char="•"/>
              <a:defRPr sz="1700" kern="1200">
                <a:solidFill>
                  <a:schemeClr val="bg2"/>
                </a:solidFill>
                <a:latin typeface="+mn-lt"/>
                <a:ea typeface="+mn-ea"/>
                <a:cs typeface="+mn-cs"/>
              </a:defRPr>
            </a:lvl2pPr>
            <a:lvl3pPr marL="35242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3pPr>
            <a:lvl4pPr marL="542925" indent="-19050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4pPr>
            <a:lvl5pPr marL="71437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800" b="1" dirty="0" smtClean="0"/>
              <a:t>Sicherer Umgang mit Biostoffen</a:t>
            </a:r>
          </a:p>
          <a:p>
            <a:r>
              <a:rPr lang="de-DE" sz="1600" b="1" dirty="0" smtClean="0">
                <a:latin typeface="Unterüberschrift"/>
              </a:rPr>
              <a:t>Ein wesentlicher Beitrag für Ihre Gesundheit!</a:t>
            </a:r>
          </a:p>
          <a:p>
            <a:pPr marL="0">
              <a:spcBef>
                <a:spcPts val="1200"/>
              </a:spcBef>
            </a:pPr>
            <a:r>
              <a:rPr lang="de-DE" sz="1600" dirty="0" smtClean="0"/>
              <a:t>Bei Fragen wenden Sie sich am Besten an Ihre Fachkraft für Arbeitssicherheit oder Ihren Vorgesetzten.</a:t>
            </a:r>
          </a:p>
          <a:p>
            <a:pPr marL="0">
              <a:spcBef>
                <a:spcPts val="1200"/>
              </a:spcBef>
            </a:pPr>
            <a:r>
              <a:rPr lang="de-DE" sz="1600" dirty="0" smtClean="0"/>
              <a:t>Auch die BG RCI hilft Ihnen gerne weiter.</a:t>
            </a:r>
          </a:p>
          <a:p>
            <a:pPr marL="0">
              <a:spcBef>
                <a:spcPts val="1200"/>
              </a:spcBef>
            </a:pPr>
            <a:r>
              <a:rPr lang="de-DE" sz="1600" b="1" dirty="0" smtClean="0">
                <a:solidFill>
                  <a:srgbClr val="0095DB"/>
                </a:solidFill>
              </a:rPr>
              <a:t>Viel Erfolg!</a:t>
            </a:r>
            <a:endParaRPr lang="de-DE" sz="1600" dirty="0"/>
          </a:p>
          <a:p>
            <a:pPr marL="0">
              <a:spcBef>
                <a:spcPts val="1200"/>
              </a:spcBef>
            </a:pPr>
            <a:endParaRPr lang="de-DE" sz="1600" dirty="0" smtClean="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729" y="1940400"/>
            <a:ext cx="2697570" cy="4449600"/>
          </a:xfrm>
          <a:prstGeom prst="rect">
            <a:avLst/>
          </a:prstGeom>
        </p:spPr>
      </p:pic>
      <p:sp>
        <p:nvSpPr>
          <p:cNvPr id="4" name="Titel 3"/>
          <p:cNvSpPr>
            <a:spLocks noGrp="1"/>
          </p:cNvSpPr>
          <p:nvPr>
            <p:ph type="title"/>
          </p:nvPr>
        </p:nvSpPr>
        <p:spPr/>
        <p:txBody>
          <a:bodyPr>
            <a:noAutofit/>
          </a:bodyPr>
          <a:lstStyle/>
          <a:p>
            <a:r>
              <a:rPr lang="de-DE" dirty="0" smtClean="0"/>
              <a:t>Jetzt sind Sie dran!</a:t>
            </a:r>
            <a:endParaRPr lang="de-DE" dirty="0"/>
          </a:p>
        </p:txBody>
      </p:sp>
    </p:spTree>
    <p:extLst>
      <p:ext uri="{BB962C8B-B14F-4D97-AF65-F5344CB8AC3E}">
        <p14:creationId xmlns:p14="http://schemas.microsoft.com/office/powerpoint/2010/main" val="16866741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4</a:t>
            </a:fld>
            <a:endParaRPr lang="de-DE"/>
          </a:p>
        </p:txBody>
      </p:sp>
      <p:sp>
        <p:nvSpPr>
          <p:cNvPr id="7" name="Textfeld 6"/>
          <p:cNvSpPr txBox="1"/>
          <p:nvPr/>
        </p:nvSpPr>
        <p:spPr>
          <a:xfrm>
            <a:off x="539552" y="1772816"/>
            <a:ext cx="7488832" cy="584775"/>
          </a:xfrm>
          <a:prstGeom prst="rect">
            <a:avLst/>
          </a:prstGeom>
          <a:noFill/>
        </p:spPr>
        <p:txBody>
          <a:bodyPr wrap="square" rtlCol="0">
            <a:spAutoFit/>
          </a:bodyPr>
          <a:lstStyle/>
          <a:p>
            <a:r>
              <a:rPr lang="de-DE" sz="1600" dirty="0">
                <a:solidFill>
                  <a:schemeClr val="bg2"/>
                </a:solidFill>
                <a:latin typeface="Fließtext"/>
              </a:rPr>
              <a:t>Schauen Sie sich bitte die Videosequenz an. Sie werden überrascht sein, was die Praktikantin Frau Neumann im </a:t>
            </a:r>
            <a:r>
              <a:rPr lang="de-DE" sz="1600" dirty="0" err="1">
                <a:solidFill>
                  <a:schemeClr val="bg2"/>
                </a:solidFill>
                <a:latin typeface="Fließtext"/>
              </a:rPr>
              <a:t>Biolabor</a:t>
            </a:r>
            <a:r>
              <a:rPr lang="de-DE" sz="1600" dirty="0">
                <a:solidFill>
                  <a:schemeClr val="bg2"/>
                </a:solidFill>
                <a:latin typeface="Fließtext"/>
              </a:rPr>
              <a:t> erlebt hat</a:t>
            </a:r>
            <a:r>
              <a:rPr lang="de-DE" sz="1600" dirty="0" smtClean="0">
                <a:solidFill>
                  <a:schemeClr val="bg2"/>
                </a:solidFill>
                <a:latin typeface="Fließtext"/>
              </a:rPr>
              <a:t>.</a:t>
            </a:r>
            <a:endParaRPr lang="de-DE" sz="1600" dirty="0">
              <a:solidFill>
                <a:schemeClr val="bg2"/>
              </a:solidFill>
              <a:latin typeface="Fließtext"/>
            </a:endParaRPr>
          </a:p>
        </p:txBody>
      </p:sp>
      <p:pic>
        <p:nvPicPr>
          <p:cNvPr id="4" name="verschleppung_640_36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2520280"/>
            <a:ext cx="6096000" cy="3429000"/>
          </a:xfrm>
          <a:prstGeom prst="rect">
            <a:avLst/>
          </a:prstGeom>
        </p:spPr>
      </p:pic>
      <p:sp>
        <p:nvSpPr>
          <p:cNvPr id="5" name="Titel 4"/>
          <p:cNvSpPr>
            <a:spLocks noGrp="1"/>
          </p:cNvSpPr>
          <p:nvPr>
            <p:ph type="title"/>
          </p:nvPr>
        </p:nvSpPr>
        <p:spPr/>
        <p:txBody>
          <a:bodyPr>
            <a:noAutofit/>
          </a:bodyPr>
          <a:lstStyle/>
          <a:p>
            <a:r>
              <a:rPr lang="de-DE" dirty="0" smtClean="0"/>
              <a:t>Kontamination</a:t>
            </a:r>
            <a:r>
              <a:rPr lang="de-DE" baseline="0" dirty="0" smtClean="0"/>
              <a:t> und Verschleppung!</a:t>
            </a:r>
            <a:endParaRPr lang="de-DE" dirty="0"/>
          </a:p>
        </p:txBody>
      </p:sp>
    </p:spTree>
    <p:extLst>
      <p:ext uri="{BB962C8B-B14F-4D97-AF65-F5344CB8AC3E}">
        <p14:creationId xmlns:p14="http://schemas.microsoft.com/office/powerpoint/2010/main" val="152683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p:cNvSpPr/>
          <p:nvPr/>
        </p:nvSpPr>
        <p:spPr>
          <a:xfrm>
            <a:off x="680265" y="1939073"/>
            <a:ext cx="8460000"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5</a:t>
            </a:fld>
            <a:endParaRPr lang="de-DE"/>
          </a:p>
        </p:txBody>
      </p:sp>
      <p:sp>
        <p:nvSpPr>
          <p:cNvPr id="4" name="Rechteck 3"/>
          <p:cNvSpPr/>
          <p:nvPr/>
        </p:nvSpPr>
        <p:spPr>
          <a:xfrm>
            <a:off x="1043608" y="2160638"/>
            <a:ext cx="4752528" cy="3816429"/>
          </a:xfrm>
          <a:prstGeom prst="rect">
            <a:avLst/>
          </a:prstGeom>
        </p:spPr>
        <p:txBody>
          <a:bodyPr wrap="square">
            <a:spAutoFit/>
          </a:bodyPr>
          <a:lstStyle/>
          <a:p>
            <a:pPr>
              <a:spcBef>
                <a:spcPts val="1200"/>
              </a:spcBef>
            </a:pPr>
            <a:r>
              <a:rPr lang="de-DE" sz="1600" dirty="0">
                <a:solidFill>
                  <a:schemeClr val="bg2"/>
                </a:solidFill>
                <a:latin typeface="Fließtext"/>
              </a:rPr>
              <a:t>Wie Sie im Film beobachten konnten, wurde der im Labor verwendete </a:t>
            </a:r>
            <a:r>
              <a:rPr lang="de-DE" sz="1600" dirty="0" err="1">
                <a:solidFill>
                  <a:schemeClr val="bg2"/>
                </a:solidFill>
                <a:latin typeface="Fließtext"/>
              </a:rPr>
              <a:t>Biostoff</a:t>
            </a:r>
            <a:r>
              <a:rPr lang="de-DE" sz="1600" dirty="0">
                <a:solidFill>
                  <a:schemeClr val="bg2"/>
                </a:solidFill>
                <a:latin typeface="Fließtext"/>
              </a:rPr>
              <a:t> bis auf das Smartphone der Praktikantin verschleppt.</a:t>
            </a:r>
          </a:p>
          <a:p>
            <a:pPr>
              <a:spcBef>
                <a:spcPts val="1200"/>
              </a:spcBef>
            </a:pPr>
            <a:r>
              <a:rPr lang="de-DE" sz="1600" dirty="0" smtClean="0">
                <a:solidFill>
                  <a:schemeClr val="bg2"/>
                </a:solidFill>
                <a:latin typeface="Fließtext"/>
              </a:rPr>
              <a:t>Der </a:t>
            </a:r>
            <a:r>
              <a:rPr lang="de-DE" sz="1600" dirty="0">
                <a:solidFill>
                  <a:schemeClr val="bg2"/>
                </a:solidFill>
                <a:latin typeface="Fließtext"/>
              </a:rPr>
              <a:t>Auslöser: Eine kontaminierte Arbeitsfläche wurde nicht sofort gereinigt bzw. desinfiziert.</a:t>
            </a:r>
          </a:p>
          <a:p>
            <a:pPr>
              <a:spcBef>
                <a:spcPts val="1200"/>
              </a:spcBef>
            </a:pPr>
            <a:r>
              <a:rPr lang="de-DE" sz="1600" dirty="0">
                <a:solidFill>
                  <a:schemeClr val="bg2"/>
                </a:solidFill>
                <a:latin typeface="Fließtext"/>
              </a:rPr>
              <a:t>Mit der Kladde wurde der Mikroorganismus ins Büro verschleppt.</a:t>
            </a:r>
          </a:p>
          <a:p>
            <a:pPr>
              <a:spcBef>
                <a:spcPts val="1200"/>
              </a:spcBef>
            </a:pPr>
            <a:r>
              <a:rPr lang="de-DE" sz="1600" dirty="0" smtClean="0">
                <a:solidFill>
                  <a:schemeClr val="bg2"/>
                </a:solidFill>
                <a:latin typeface="Fließtext"/>
              </a:rPr>
              <a:t>Zum </a:t>
            </a:r>
            <a:r>
              <a:rPr lang="de-DE" sz="1600" dirty="0">
                <a:solidFill>
                  <a:schemeClr val="bg2"/>
                </a:solidFill>
                <a:latin typeface="Fließtext"/>
              </a:rPr>
              <a:t>Glück hatte dieser </a:t>
            </a:r>
            <a:r>
              <a:rPr lang="de-DE" sz="1600" dirty="0" err="1">
                <a:solidFill>
                  <a:schemeClr val="bg2"/>
                </a:solidFill>
                <a:latin typeface="Fließtext"/>
              </a:rPr>
              <a:t>Biostoff</a:t>
            </a:r>
            <a:r>
              <a:rPr lang="de-DE" sz="1600" dirty="0">
                <a:solidFill>
                  <a:schemeClr val="bg2"/>
                </a:solidFill>
                <a:latin typeface="Fließtext"/>
              </a:rPr>
              <a:t> keine pathogene Wirkung</a:t>
            </a:r>
            <a:r>
              <a:rPr lang="de-DE" sz="1600" dirty="0" smtClean="0">
                <a:solidFill>
                  <a:schemeClr val="bg2"/>
                </a:solidFill>
                <a:latin typeface="Fließtext"/>
              </a:rPr>
              <a:t>!</a:t>
            </a:r>
          </a:p>
          <a:p>
            <a:pPr>
              <a:spcBef>
                <a:spcPts val="1200"/>
              </a:spcBef>
            </a:pPr>
            <a:r>
              <a:rPr lang="de-DE" sz="1600" b="1" dirty="0">
                <a:solidFill>
                  <a:schemeClr val="bg2"/>
                </a:solidFill>
                <a:latin typeface="Fließtext"/>
              </a:rPr>
              <a:t>Kennen Sie das Gefährdungspotenzial der Biostoffe an Ihrem Arbeitsplatz?</a:t>
            </a:r>
          </a:p>
          <a:p>
            <a:pPr>
              <a:spcBef>
                <a:spcPts val="1200"/>
              </a:spcBef>
            </a:pPr>
            <a:r>
              <a:rPr lang="de-DE" sz="1600" b="1" dirty="0">
                <a:solidFill>
                  <a:schemeClr val="bg2"/>
                </a:solidFill>
                <a:latin typeface="Fließtext"/>
              </a:rPr>
              <a:t>Wie können Sie sich schützen? </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263" y="1951602"/>
            <a:ext cx="3133153" cy="4449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4"/>
          <p:cNvSpPr>
            <a:spLocks noGrp="1"/>
          </p:cNvSpPr>
          <p:nvPr>
            <p:ph type="title"/>
          </p:nvPr>
        </p:nvSpPr>
        <p:spPr/>
        <p:txBody>
          <a:bodyPr>
            <a:noAutofit/>
          </a:bodyPr>
          <a:lstStyle/>
          <a:p>
            <a:r>
              <a:rPr lang="de-DE" dirty="0" smtClean="0"/>
              <a:t>Einführung</a:t>
            </a:r>
            <a:endParaRPr lang="de-DE" dirty="0"/>
          </a:p>
        </p:txBody>
      </p:sp>
    </p:spTree>
    <p:extLst>
      <p:ext uri="{BB962C8B-B14F-4D97-AF65-F5344CB8AC3E}">
        <p14:creationId xmlns:p14="http://schemas.microsoft.com/office/powerpoint/2010/main" val="2799098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p:cNvSpPr/>
          <p:nvPr/>
        </p:nvSpPr>
        <p:spPr>
          <a:xfrm>
            <a:off x="680265" y="1939073"/>
            <a:ext cx="8460000"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263" y="1951792"/>
            <a:ext cx="3133153" cy="4449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6</a:t>
            </a:fld>
            <a:endParaRPr lang="de-DE"/>
          </a:p>
        </p:txBody>
      </p:sp>
      <p:sp>
        <p:nvSpPr>
          <p:cNvPr id="10" name="Textfeld 9"/>
          <p:cNvSpPr txBox="1"/>
          <p:nvPr/>
        </p:nvSpPr>
        <p:spPr>
          <a:xfrm>
            <a:off x="899591" y="2097807"/>
            <a:ext cx="4824537" cy="3698302"/>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smtClean="0">
              <a:solidFill>
                <a:schemeClr val="bg2"/>
              </a:solidFill>
              <a:latin typeface="Fließtext"/>
            </a:endParaRPr>
          </a:p>
          <a:p>
            <a:pPr marL="182563" indent="-182563">
              <a:lnSpc>
                <a:spcPct val="80000"/>
              </a:lnSpc>
              <a:spcBef>
                <a:spcPct val="20000"/>
              </a:spcBef>
              <a:buFont typeface="Arial" pitchFamily="34" charset="0"/>
              <a:buChar char="•"/>
            </a:pPr>
            <a:r>
              <a:rPr lang="de-DE" sz="1400" dirty="0" smtClean="0">
                <a:solidFill>
                  <a:schemeClr val="bg2"/>
                </a:solidFill>
                <a:latin typeface="Fließtext"/>
              </a:rPr>
              <a:t>Um </a:t>
            </a:r>
            <a:r>
              <a:rPr lang="de-DE" sz="1400" dirty="0">
                <a:solidFill>
                  <a:schemeClr val="bg2"/>
                </a:solidFill>
                <a:latin typeface="Fließtext"/>
              </a:rPr>
              <a:t>die Sicherheit in biologischen Laboratorien zu gewährleisten, müssen aufeinander auf­bau­ende Schutzmaßnahmen eingehalten werden.</a:t>
            </a:r>
          </a:p>
          <a:p>
            <a:pPr marL="182563" indent="-182563">
              <a:lnSpc>
                <a:spcPct val="80000"/>
              </a:lnSpc>
              <a:spcBef>
                <a:spcPct val="20000"/>
              </a:spcBef>
              <a:buFont typeface="Arial" pitchFamily="34" charset="0"/>
              <a:buChar char="•"/>
            </a:pPr>
            <a:r>
              <a:rPr lang="de-DE" sz="1400" dirty="0">
                <a:solidFill>
                  <a:schemeClr val="bg2"/>
                </a:solidFill>
                <a:latin typeface="Fließtext"/>
              </a:rPr>
              <a:t>Unabhängig von der </a:t>
            </a:r>
            <a:r>
              <a:rPr lang="de-DE" sz="1400" dirty="0" err="1">
                <a:solidFill>
                  <a:schemeClr val="bg2"/>
                </a:solidFill>
                <a:latin typeface="Fließtext"/>
              </a:rPr>
              <a:t>Schutz­stufe</a:t>
            </a:r>
            <a:r>
              <a:rPr lang="de-DE" sz="1400" dirty="0">
                <a:solidFill>
                  <a:schemeClr val="bg2"/>
                </a:solidFill>
                <a:latin typeface="Fließtext"/>
              </a:rPr>
              <a:t> werden immer die so genannten „Grundregeln guter mikrobiologischer Technik“ (GMT) angewandt.</a:t>
            </a:r>
          </a:p>
          <a:p>
            <a:pPr marL="182563" indent="-182563">
              <a:lnSpc>
                <a:spcPct val="80000"/>
              </a:lnSpc>
              <a:spcBef>
                <a:spcPct val="20000"/>
              </a:spcBef>
              <a:buFont typeface="Arial" pitchFamily="34" charset="0"/>
              <a:buChar char="•"/>
            </a:pPr>
            <a:r>
              <a:rPr lang="de-DE" sz="1400" dirty="0">
                <a:solidFill>
                  <a:schemeClr val="bg2"/>
                </a:solidFill>
                <a:latin typeface="Fließtext"/>
              </a:rPr>
              <a:t>Die GMT gelten auch für den Umgang mit Bio­stoffen der Risikogruppe </a:t>
            </a:r>
            <a:r>
              <a:rPr lang="de-DE" sz="1400" dirty="0" smtClean="0">
                <a:solidFill>
                  <a:schemeClr val="bg2"/>
                </a:solidFill>
                <a:latin typeface="Fließtext"/>
              </a:rPr>
              <a:t>1.</a:t>
            </a:r>
            <a:endParaRPr lang="de-DE" sz="1400" dirty="0">
              <a:solidFill>
                <a:schemeClr val="bg2"/>
              </a:solidFill>
              <a:latin typeface="Fließtext"/>
            </a:endParaRPr>
          </a:p>
          <a:p>
            <a:pPr marL="182563" indent="-182563">
              <a:lnSpc>
                <a:spcPct val="80000"/>
              </a:lnSpc>
              <a:spcBef>
                <a:spcPct val="20000"/>
              </a:spcBef>
              <a:buFont typeface="Arial" pitchFamily="34" charset="0"/>
              <a:buChar char="•"/>
            </a:pPr>
            <a:r>
              <a:rPr lang="de-DE" sz="1400" dirty="0">
                <a:solidFill>
                  <a:schemeClr val="bg2"/>
                </a:solidFill>
                <a:latin typeface="Fließtext"/>
              </a:rPr>
              <a:t>Ergänzend zu den Maßnahmen der </a:t>
            </a:r>
            <a:r>
              <a:rPr lang="de-DE" sz="1400" dirty="0" err="1">
                <a:solidFill>
                  <a:schemeClr val="bg2"/>
                </a:solidFill>
                <a:latin typeface="Fließtext"/>
              </a:rPr>
              <a:t>Schutz­stufe</a:t>
            </a:r>
            <a:r>
              <a:rPr lang="de-DE" sz="1400" dirty="0">
                <a:solidFill>
                  <a:schemeClr val="bg2"/>
                </a:solidFill>
                <a:latin typeface="Fließtext"/>
              </a:rPr>
              <a:t> 1 werden bei Tätigkeiten mit patho­genen Bio­stoffen in der Schutzstufe 2 bzw. Sicherheitsstufe 2 weitere Maßnahmen gefordert.</a:t>
            </a:r>
          </a:p>
          <a:p>
            <a:pPr marL="182563" indent="-182563">
              <a:lnSpc>
                <a:spcPct val="80000"/>
              </a:lnSpc>
              <a:spcBef>
                <a:spcPct val="20000"/>
              </a:spcBef>
              <a:buFont typeface="Arial" pitchFamily="34" charset="0"/>
              <a:buChar char="•"/>
            </a:pPr>
            <a:r>
              <a:rPr lang="de-DE" sz="1400" dirty="0">
                <a:solidFill>
                  <a:schemeClr val="bg2"/>
                </a:solidFill>
                <a:latin typeface="Fließtext"/>
              </a:rPr>
              <a:t>Mit diesem Maßnahmen-Paket guter </a:t>
            </a:r>
            <a:r>
              <a:rPr lang="de-DE" sz="1400" dirty="0" err="1">
                <a:solidFill>
                  <a:schemeClr val="bg2"/>
                </a:solidFill>
                <a:latin typeface="Fließtext"/>
              </a:rPr>
              <a:t>mikro­biologischer</a:t>
            </a:r>
            <a:r>
              <a:rPr lang="de-DE" sz="1400" dirty="0">
                <a:solidFill>
                  <a:schemeClr val="bg2"/>
                </a:solidFill>
                <a:latin typeface="Fließtext"/>
              </a:rPr>
              <a:t> Technik ist ein sicheres Arbeiten im </a:t>
            </a:r>
            <a:r>
              <a:rPr lang="de-DE" sz="1400" dirty="0" err="1">
                <a:solidFill>
                  <a:schemeClr val="bg2"/>
                </a:solidFill>
                <a:latin typeface="Fließtext"/>
              </a:rPr>
              <a:t>Biolabor</a:t>
            </a:r>
            <a:r>
              <a:rPr lang="de-DE" sz="1400" dirty="0">
                <a:solidFill>
                  <a:schemeClr val="bg2"/>
                </a:solidFill>
                <a:latin typeface="Fließtext"/>
              </a:rPr>
              <a:t> gewährleistet</a:t>
            </a:r>
            <a:r>
              <a:rPr lang="de-DE" sz="1400" dirty="0" smtClean="0">
                <a:solidFill>
                  <a:schemeClr val="bg2"/>
                </a:solidFill>
                <a:latin typeface="Fließtext"/>
              </a:rPr>
              <a:t>.</a:t>
            </a:r>
            <a:endParaRPr lang="de-DE" sz="1400" dirty="0">
              <a:solidFill>
                <a:schemeClr val="bg2"/>
              </a:solidFill>
              <a:latin typeface="Fließtext"/>
            </a:endParaRPr>
          </a:p>
        </p:txBody>
      </p:sp>
      <p:pic>
        <p:nvPicPr>
          <p:cNvPr id="14" name="Grafi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810" y="2097807"/>
            <a:ext cx="1733550" cy="647700"/>
          </a:xfrm>
          <a:prstGeom prst="rect">
            <a:avLst/>
          </a:prstGeom>
        </p:spPr>
      </p:pic>
      <p:sp>
        <p:nvSpPr>
          <p:cNvPr id="4" name="Titel 3"/>
          <p:cNvSpPr>
            <a:spLocks noGrp="1"/>
          </p:cNvSpPr>
          <p:nvPr>
            <p:ph type="title"/>
          </p:nvPr>
        </p:nvSpPr>
        <p:spPr/>
        <p:txBody>
          <a:bodyPr>
            <a:noAutofit/>
          </a:bodyPr>
          <a:lstStyle/>
          <a:p>
            <a:r>
              <a:rPr lang="de-DE" dirty="0" smtClean="0"/>
              <a:t>Einführung</a:t>
            </a:r>
            <a:endParaRPr lang="de-DE" dirty="0"/>
          </a:p>
        </p:txBody>
      </p:sp>
    </p:spTree>
    <p:extLst>
      <p:ext uri="{BB962C8B-B14F-4D97-AF65-F5344CB8AC3E}">
        <p14:creationId xmlns:p14="http://schemas.microsoft.com/office/powerpoint/2010/main" val="35229016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p:cNvSpPr/>
          <p:nvPr/>
        </p:nvSpPr>
        <p:spPr>
          <a:xfrm>
            <a:off x="684000" y="1939073"/>
            <a:ext cx="8460000"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7</a:t>
            </a:fld>
            <a:endParaRPr lang="de-DE"/>
          </a:p>
        </p:txBody>
      </p:sp>
      <p:sp>
        <p:nvSpPr>
          <p:cNvPr id="5" name="Rechteck 4"/>
          <p:cNvSpPr/>
          <p:nvPr/>
        </p:nvSpPr>
        <p:spPr>
          <a:xfrm>
            <a:off x="4190860" y="2249415"/>
            <a:ext cx="4341580" cy="3600986"/>
          </a:xfrm>
          <a:prstGeom prst="rect">
            <a:avLst/>
          </a:prstGeom>
        </p:spPr>
        <p:txBody>
          <a:bodyPr wrap="square">
            <a:spAutoFit/>
          </a:bodyPr>
          <a:lstStyle/>
          <a:p>
            <a:pPr>
              <a:spcBef>
                <a:spcPts val="1200"/>
              </a:spcBef>
            </a:pPr>
            <a:r>
              <a:rPr lang="de-DE" sz="1600" dirty="0">
                <a:solidFill>
                  <a:schemeClr val="bg2"/>
                </a:solidFill>
                <a:latin typeface="Fließtext"/>
              </a:rPr>
              <a:t>Die Grundregeln guter </a:t>
            </a:r>
            <a:r>
              <a:rPr lang="de-DE" sz="1600" dirty="0" smtClean="0">
                <a:solidFill>
                  <a:schemeClr val="bg2"/>
                </a:solidFill>
                <a:latin typeface="Fließtext"/>
              </a:rPr>
              <a:t>mikrobiologischer </a:t>
            </a:r>
            <a:r>
              <a:rPr lang="de-DE" sz="1600" dirty="0">
                <a:solidFill>
                  <a:schemeClr val="bg2"/>
                </a:solidFill>
                <a:latin typeface="Fließtext"/>
              </a:rPr>
              <a:t>Technik und die Regelungen der Gentechnik-Sicherheitsverordnung fordern eine Reihe von Maßnahmen, die im </a:t>
            </a:r>
            <a:r>
              <a:rPr lang="de-DE" sz="1600" dirty="0" err="1">
                <a:solidFill>
                  <a:schemeClr val="bg2"/>
                </a:solidFill>
                <a:latin typeface="Fließtext"/>
              </a:rPr>
              <a:t>Biolabor</a:t>
            </a:r>
            <a:r>
              <a:rPr lang="de-DE" sz="1600" dirty="0">
                <a:solidFill>
                  <a:schemeClr val="bg2"/>
                </a:solidFill>
                <a:latin typeface="Fließtext"/>
              </a:rPr>
              <a:t> zu beachten sind.</a:t>
            </a:r>
          </a:p>
          <a:p>
            <a:pPr>
              <a:spcBef>
                <a:spcPts val="1200"/>
              </a:spcBef>
            </a:pPr>
            <a:r>
              <a:rPr lang="de-DE" sz="1600" dirty="0" smtClean="0">
                <a:solidFill>
                  <a:schemeClr val="bg2"/>
                </a:solidFill>
                <a:latin typeface="Fließtext"/>
              </a:rPr>
              <a:t>Sie </a:t>
            </a:r>
            <a:r>
              <a:rPr lang="de-DE" sz="1600" dirty="0">
                <a:solidFill>
                  <a:schemeClr val="bg2"/>
                </a:solidFill>
                <a:latin typeface="Fließtext"/>
              </a:rPr>
              <a:t>gelten bereits für Arbeiten, die in </a:t>
            </a:r>
            <a:r>
              <a:rPr lang="de-DE" sz="1600" dirty="0" err="1">
                <a:solidFill>
                  <a:schemeClr val="bg2"/>
                </a:solidFill>
                <a:latin typeface="Fließtext"/>
              </a:rPr>
              <a:t>Schutz­stufe</a:t>
            </a:r>
            <a:r>
              <a:rPr lang="de-DE" sz="1600" dirty="0">
                <a:solidFill>
                  <a:schemeClr val="bg2"/>
                </a:solidFill>
                <a:latin typeface="Fließtext"/>
              </a:rPr>
              <a:t> 1 bzw. Sicherheitsstufe 1 durchgeführt werden und bilden das Fundament, auf das alle Maßnahmen für die höheren Schutz- und Sicherheitsstufen aufbauen</a:t>
            </a:r>
            <a:r>
              <a:rPr lang="de-DE" sz="1600" dirty="0" smtClean="0">
                <a:solidFill>
                  <a:schemeClr val="bg2"/>
                </a:solidFill>
                <a:latin typeface="Fließtext"/>
              </a:rPr>
              <a:t>.</a:t>
            </a:r>
          </a:p>
          <a:p>
            <a:pPr>
              <a:spcBef>
                <a:spcPts val="1200"/>
              </a:spcBef>
            </a:pPr>
            <a:endParaRPr lang="de-DE" sz="1600" dirty="0">
              <a:solidFill>
                <a:schemeClr val="bg2"/>
              </a:solidFill>
              <a:latin typeface="Fließtext"/>
            </a:endParaRPr>
          </a:p>
          <a:p>
            <a:r>
              <a:rPr lang="de-DE" sz="1600" b="1" dirty="0">
                <a:solidFill>
                  <a:schemeClr val="bg2"/>
                </a:solidFill>
                <a:latin typeface="Fließtext"/>
              </a:rPr>
              <a:t>Hier erfahren Sie, wie Sie </a:t>
            </a:r>
            <a:r>
              <a:rPr lang="de-DE" sz="1600" b="1" dirty="0" smtClean="0">
                <a:solidFill>
                  <a:schemeClr val="bg2"/>
                </a:solidFill>
                <a:latin typeface="Fließtext"/>
              </a:rPr>
              <a:t>Kontaminations-verschleppung </a:t>
            </a:r>
            <a:r>
              <a:rPr lang="de-DE" sz="1600" b="1" dirty="0">
                <a:solidFill>
                  <a:schemeClr val="bg2"/>
                </a:solidFill>
                <a:latin typeface="Fließtext"/>
              </a:rPr>
              <a:t>wirksam verhindern.</a:t>
            </a:r>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00" y="1928864"/>
            <a:ext cx="3251274" cy="444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3"/>
          <p:cNvSpPr>
            <a:spLocks noGrp="1"/>
          </p:cNvSpPr>
          <p:nvPr>
            <p:ph type="title"/>
          </p:nvPr>
        </p:nvSpPr>
        <p:spPr/>
        <p:txBody>
          <a:bodyPr>
            <a:noAutofit/>
          </a:bodyPr>
          <a:lstStyle/>
          <a:p>
            <a:r>
              <a:rPr lang="de-DE" dirty="0" smtClean="0"/>
              <a:t>Kontaminationsverschleppung verhindern</a:t>
            </a:r>
            <a:endParaRPr lang="de-DE" dirty="0"/>
          </a:p>
        </p:txBody>
      </p:sp>
    </p:spTree>
    <p:extLst>
      <p:ext uri="{BB962C8B-B14F-4D97-AF65-F5344CB8AC3E}">
        <p14:creationId xmlns:p14="http://schemas.microsoft.com/office/powerpoint/2010/main" val="32651604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684000" y="1939073"/>
            <a:ext cx="8460000"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00" y="1928863"/>
            <a:ext cx="3251273" cy="444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8</a:t>
            </a:fld>
            <a:endParaRPr lang="de-DE"/>
          </a:p>
        </p:txBody>
      </p:sp>
      <p:sp>
        <p:nvSpPr>
          <p:cNvPr id="8" name="Textfeld 7"/>
          <p:cNvSpPr txBox="1"/>
          <p:nvPr/>
        </p:nvSpPr>
        <p:spPr>
          <a:xfrm>
            <a:off x="4230960" y="2204864"/>
            <a:ext cx="4373488" cy="3781420"/>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marL="0" lvl="1">
              <a:spcBef>
                <a:spcPct val="20000"/>
              </a:spcBef>
            </a:pPr>
            <a:endParaRPr lang="de-DE" sz="1600" dirty="0">
              <a:solidFill>
                <a:schemeClr val="bg2"/>
              </a:solidFill>
              <a:latin typeface="Fließtext"/>
            </a:endParaRPr>
          </a:p>
          <a:p>
            <a:r>
              <a:rPr lang="de-DE" sz="1400" dirty="0">
                <a:solidFill>
                  <a:schemeClr val="bg2"/>
                </a:solidFill>
                <a:latin typeface="Fließtext"/>
              </a:rPr>
              <a:t>Grundsätzlich muss eine </a:t>
            </a:r>
            <a:r>
              <a:rPr lang="de-DE" sz="1400" dirty="0" smtClean="0">
                <a:solidFill>
                  <a:schemeClr val="bg2"/>
                </a:solidFill>
                <a:latin typeface="Fließtext"/>
              </a:rPr>
              <a:t>Verschleppung </a:t>
            </a:r>
            <a:r>
              <a:rPr lang="de-DE" sz="1400" dirty="0">
                <a:solidFill>
                  <a:schemeClr val="bg2"/>
                </a:solidFill>
                <a:latin typeface="Fließtext"/>
              </a:rPr>
              <a:t>des Biostoffs verhindert </a:t>
            </a:r>
            <a:r>
              <a:rPr lang="de-DE" sz="1400" dirty="0" smtClean="0">
                <a:solidFill>
                  <a:schemeClr val="bg2"/>
                </a:solidFill>
                <a:latin typeface="Fließtext"/>
              </a:rPr>
              <a:t>werden</a:t>
            </a:r>
            <a:r>
              <a:rPr lang="de-DE" sz="1400" dirty="0">
                <a:solidFill>
                  <a:schemeClr val="bg2"/>
                </a:solidFill>
                <a:latin typeface="Fließtext"/>
              </a:rPr>
              <a:t>! Folgende Regeln kommen zur Anwendung:</a:t>
            </a:r>
          </a:p>
          <a:p>
            <a:pPr marL="179388" indent="-179388">
              <a:buFont typeface="Arial" panose="020B0604020202020204" pitchFamily="34" charset="0"/>
              <a:buChar char="•"/>
            </a:pPr>
            <a:endParaRPr lang="de-DE" sz="1400" dirty="0"/>
          </a:p>
          <a:p>
            <a:pPr marL="179388" indent="-179388">
              <a:buFont typeface="Arial" panose="020B0604020202020204" pitchFamily="34" charset="0"/>
              <a:buChar char="•"/>
            </a:pPr>
            <a:r>
              <a:rPr lang="de-DE" sz="1400" dirty="0">
                <a:solidFill>
                  <a:schemeClr val="bg2"/>
                </a:solidFill>
                <a:latin typeface="Fließtext"/>
              </a:rPr>
              <a:t>Saubere und aufgeräumte </a:t>
            </a:r>
            <a:r>
              <a:rPr lang="de-DE" sz="1400" dirty="0" smtClean="0">
                <a:solidFill>
                  <a:schemeClr val="bg2"/>
                </a:solidFill>
                <a:latin typeface="Fließtext"/>
              </a:rPr>
              <a:t>Arbeitsplätze </a:t>
            </a:r>
            <a:r>
              <a:rPr lang="de-DE" sz="1400" dirty="0">
                <a:solidFill>
                  <a:schemeClr val="bg2"/>
                </a:solidFill>
                <a:latin typeface="Fließtext"/>
              </a:rPr>
              <a:t>sind eine wichtige </a:t>
            </a:r>
            <a:r>
              <a:rPr lang="de-DE" sz="1400" dirty="0" smtClean="0">
                <a:solidFill>
                  <a:schemeClr val="bg2"/>
                </a:solidFill>
                <a:latin typeface="Fließtext"/>
              </a:rPr>
              <a:t>Voraussetzung </a:t>
            </a:r>
            <a:r>
              <a:rPr lang="de-DE" sz="1400" dirty="0">
                <a:solidFill>
                  <a:schemeClr val="bg2"/>
                </a:solidFill>
                <a:latin typeface="Fließtext"/>
              </a:rPr>
              <a:t>um Kontamination und Verschleppung zu verhindern.</a:t>
            </a:r>
          </a:p>
          <a:p>
            <a:pPr marL="179388" indent="-179388">
              <a:buFont typeface="Arial" panose="020B0604020202020204" pitchFamily="34" charset="0"/>
              <a:buChar char="•"/>
            </a:pPr>
            <a:r>
              <a:rPr lang="de-DE" sz="1400" dirty="0">
                <a:solidFill>
                  <a:schemeClr val="bg2"/>
                </a:solidFill>
                <a:latin typeface="Fließtext"/>
              </a:rPr>
              <a:t>Kontaminierte Flächen müssen aus </a:t>
            </a:r>
            <a:r>
              <a:rPr lang="de-DE" sz="1400" dirty="0" smtClean="0">
                <a:solidFill>
                  <a:schemeClr val="bg2"/>
                </a:solidFill>
                <a:latin typeface="Fließtext"/>
              </a:rPr>
              <a:t>diesem </a:t>
            </a:r>
            <a:r>
              <a:rPr lang="de-DE" sz="1400" dirty="0">
                <a:solidFill>
                  <a:schemeClr val="bg2"/>
                </a:solidFill>
                <a:latin typeface="Fließtext"/>
              </a:rPr>
              <a:t>Grund sofort </a:t>
            </a:r>
            <a:r>
              <a:rPr lang="de-DE" sz="1400" dirty="0" smtClean="0">
                <a:solidFill>
                  <a:schemeClr val="bg2"/>
                </a:solidFill>
                <a:latin typeface="Fließtext"/>
              </a:rPr>
              <a:t>desinfiziert </a:t>
            </a:r>
            <a:r>
              <a:rPr lang="de-DE" sz="1400" dirty="0">
                <a:solidFill>
                  <a:schemeClr val="bg2"/>
                </a:solidFill>
                <a:latin typeface="Fließtext"/>
              </a:rPr>
              <a:t>werden.</a:t>
            </a:r>
          </a:p>
          <a:p>
            <a:pPr marL="179388" indent="-179388">
              <a:buFont typeface="Arial" panose="020B0604020202020204" pitchFamily="34" charset="0"/>
              <a:buChar char="•"/>
            </a:pPr>
            <a:r>
              <a:rPr lang="de-DE" sz="1400" dirty="0">
                <a:solidFill>
                  <a:schemeClr val="bg2"/>
                </a:solidFill>
                <a:latin typeface="Fließtext"/>
              </a:rPr>
              <a:t>Benutzen Sie geeignete </a:t>
            </a:r>
            <a:r>
              <a:rPr lang="de-DE" sz="1400" dirty="0" smtClean="0">
                <a:solidFill>
                  <a:schemeClr val="bg2"/>
                </a:solidFill>
                <a:latin typeface="Fließtext"/>
              </a:rPr>
              <a:t>Desinfektionsmittel </a:t>
            </a:r>
            <a:r>
              <a:rPr lang="de-DE" sz="1400" dirty="0">
                <a:solidFill>
                  <a:schemeClr val="bg2"/>
                </a:solidFill>
                <a:latin typeface="Fließtext"/>
              </a:rPr>
              <a:t>und beachten unbedingt die Einwirkzeit!</a:t>
            </a:r>
          </a:p>
        </p:txBody>
      </p: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2450" y="2420888"/>
            <a:ext cx="1733550" cy="647700"/>
          </a:xfrm>
          <a:prstGeom prst="rect">
            <a:avLst/>
          </a:prstGeom>
        </p:spPr>
      </p:pic>
      <p:sp>
        <p:nvSpPr>
          <p:cNvPr id="4" name="Titel 3"/>
          <p:cNvSpPr>
            <a:spLocks noGrp="1"/>
          </p:cNvSpPr>
          <p:nvPr>
            <p:ph type="title"/>
          </p:nvPr>
        </p:nvSpPr>
        <p:spPr/>
        <p:txBody>
          <a:bodyPr>
            <a:noAutofit/>
          </a:bodyPr>
          <a:lstStyle/>
          <a:p>
            <a:r>
              <a:rPr lang="de-DE" dirty="0" smtClean="0"/>
              <a:t>Kontaminationsverschleppung verhindern</a:t>
            </a:r>
            <a:endParaRPr lang="de-DE" dirty="0"/>
          </a:p>
        </p:txBody>
      </p:sp>
    </p:spTree>
    <p:extLst>
      <p:ext uri="{BB962C8B-B14F-4D97-AF65-F5344CB8AC3E}">
        <p14:creationId xmlns:p14="http://schemas.microsoft.com/office/powerpoint/2010/main" val="7248257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684000" y="1939073"/>
            <a:ext cx="8460000" cy="44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ußzeilenplatzhalter 1"/>
          <p:cNvSpPr>
            <a:spLocks noGrp="1"/>
          </p:cNvSpPr>
          <p:nvPr>
            <p:ph type="ftr" sz="quarter" idx="11"/>
          </p:nvPr>
        </p:nvSpPr>
        <p:spPr/>
        <p:txBody>
          <a:bodyPr/>
          <a:lstStyle/>
          <a:p>
            <a:pPr>
              <a:defRPr/>
            </a:pPr>
            <a:r>
              <a:rPr lang="de-DE" smtClean="0"/>
              <a:t>Unterweisung: Grundregeln mikrobiologischer Technik</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9</a:t>
            </a:fld>
            <a:endParaRPr lang="de-DE"/>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5995" y="1951639"/>
            <a:ext cx="3210002" cy="444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Gerade Verbindung 9"/>
          <p:cNvCxnSpPr/>
          <p:nvPr/>
        </p:nvCxnSpPr>
        <p:spPr>
          <a:xfrm flipV="1">
            <a:off x="968432" y="3212976"/>
            <a:ext cx="4572000" cy="1384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flipV="1">
            <a:off x="968432" y="5229200"/>
            <a:ext cx="4572000" cy="1384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Rechteck 6"/>
          <p:cNvSpPr/>
          <p:nvPr/>
        </p:nvSpPr>
        <p:spPr>
          <a:xfrm>
            <a:off x="984637" y="3429000"/>
            <a:ext cx="4572000" cy="1600438"/>
          </a:xfrm>
          <a:prstGeom prst="rect">
            <a:avLst/>
          </a:prstGeom>
        </p:spPr>
        <p:txBody>
          <a:bodyPr>
            <a:spAutoFit/>
          </a:bodyPr>
          <a:lstStyle/>
          <a:p>
            <a:pPr>
              <a:spcBef>
                <a:spcPts val="1200"/>
              </a:spcBef>
            </a:pPr>
            <a:r>
              <a:rPr lang="de-DE" sz="1600" dirty="0">
                <a:solidFill>
                  <a:schemeClr val="bg2"/>
                </a:solidFill>
                <a:latin typeface="Fließtext"/>
              </a:rPr>
              <a:t>Eine weitere wichtige hygienische Maßnahme um Kontaminationsverschleppung wirksam zu verhindern ist die richtig angewandte Händehygiene.</a:t>
            </a:r>
          </a:p>
          <a:p>
            <a:endParaRPr lang="de-DE" dirty="0">
              <a:solidFill>
                <a:schemeClr val="bg2"/>
              </a:solidFill>
              <a:latin typeface="Fließtext"/>
            </a:endParaRPr>
          </a:p>
          <a:p>
            <a:r>
              <a:rPr lang="de-DE" sz="1600" b="1" dirty="0">
                <a:solidFill>
                  <a:schemeClr val="bg2"/>
                </a:solidFill>
                <a:latin typeface="Fließtext"/>
              </a:rPr>
              <a:t>Was müssen Sie dabei alles beachten?</a:t>
            </a:r>
          </a:p>
        </p:txBody>
      </p:sp>
      <p:sp>
        <p:nvSpPr>
          <p:cNvPr id="4" name="Titel 3"/>
          <p:cNvSpPr>
            <a:spLocks noGrp="1"/>
          </p:cNvSpPr>
          <p:nvPr>
            <p:ph type="title"/>
          </p:nvPr>
        </p:nvSpPr>
        <p:spPr/>
        <p:txBody>
          <a:bodyPr>
            <a:noAutofit/>
          </a:bodyPr>
          <a:lstStyle/>
          <a:p>
            <a:r>
              <a:rPr lang="de-DE" dirty="0" smtClean="0"/>
              <a:t>Richtige Händehygiene verhindert</a:t>
            </a:r>
            <a:r>
              <a:rPr lang="de-DE" baseline="0" dirty="0" smtClean="0"/>
              <a:t> Verschleppung</a:t>
            </a:r>
            <a:endParaRPr lang="de-DE" dirty="0"/>
          </a:p>
        </p:txBody>
      </p:sp>
    </p:spTree>
    <p:extLst>
      <p:ext uri="{BB962C8B-B14F-4D97-AF65-F5344CB8AC3E}">
        <p14:creationId xmlns:p14="http://schemas.microsoft.com/office/powerpoint/2010/main" val="3592699435"/>
      </p:ext>
    </p:extLst>
  </p:cSld>
  <p:clrMapOvr>
    <a:masterClrMapping/>
  </p:clrMapOvr>
  <p:timing>
    <p:tnLst>
      <p:par>
        <p:cTn id="1" dur="indefinite" restart="never" nodeType="tmRoot"/>
      </p:par>
    </p:tnLst>
  </p:timing>
</p:sld>
</file>

<file path=ppt/theme/theme1.xml><?xml version="1.0" encoding="utf-8"?>
<a:theme xmlns:a="http://schemas.openxmlformats.org/drawingml/2006/main" name="BG_RCI_PPT_Master">
  <a:themeElements>
    <a:clrScheme name="DGUV">
      <a:dk1>
        <a:srgbClr val="000000"/>
      </a:dk1>
      <a:lt1>
        <a:srgbClr val="FFFFFF"/>
      </a:lt1>
      <a:dk2>
        <a:srgbClr val="004994"/>
      </a:dk2>
      <a:lt2>
        <a:srgbClr val="5F5F5F"/>
      </a:lt2>
      <a:accent1>
        <a:srgbClr val="0095DB"/>
      </a:accent1>
      <a:accent2>
        <a:srgbClr val="008C8E"/>
      </a:accent2>
      <a:accent3>
        <a:srgbClr val="51AE31"/>
      </a:accent3>
      <a:accent4>
        <a:srgbClr val="AFCA06"/>
      </a:accent4>
      <a:accent5>
        <a:srgbClr val="B80D78"/>
      </a:accent5>
      <a:accent6>
        <a:srgbClr val="D40F14"/>
      </a:accent6>
      <a:hlink>
        <a:srgbClr val="F39200"/>
      </a:hlink>
      <a:folHlink>
        <a:srgbClr val="FFCC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BG_RCI_PPT_Master</Template>
  <TotalTime>0</TotalTime>
  <Words>5030</Words>
  <Application>Microsoft Office PowerPoint</Application>
  <PresentationFormat>Bildschirmpräsentation (4:3)</PresentationFormat>
  <Paragraphs>502</Paragraphs>
  <Slides>39</Slides>
  <Notes>23</Notes>
  <HiddenSlides>0</HiddenSlides>
  <MMClips>4</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39</vt:i4>
      </vt:variant>
    </vt:vector>
  </HeadingPairs>
  <TitlesOfParts>
    <vt:vector size="44" baseType="lpstr">
      <vt:lpstr>Arial</vt:lpstr>
      <vt:lpstr>Calibri</vt:lpstr>
      <vt:lpstr>Fließtext</vt:lpstr>
      <vt:lpstr>Unterüberschrift</vt:lpstr>
      <vt:lpstr>BG_RCI_PPT_Master</vt:lpstr>
      <vt:lpstr>Unterweisungshilfe:  Grundregeln guter mikrobiologischer Technik</vt:lpstr>
      <vt:lpstr>Herzlich willkommen!</vt:lpstr>
      <vt:lpstr>Herzlich willkommen!</vt:lpstr>
      <vt:lpstr>Kontamination und Verschleppung!</vt:lpstr>
      <vt:lpstr>Einführung</vt:lpstr>
      <vt:lpstr>Einführung</vt:lpstr>
      <vt:lpstr>Kontaminationsverschleppung verhindern</vt:lpstr>
      <vt:lpstr>Kontaminationsverschleppung verhindern</vt:lpstr>
      <vt:lpstr>Richtige Händehygiene verhindert Verschleppung</vt:lpstr>
      <vt:lpstr>Richtige Händehygiene verhindert Verschleppung</vt:lpstr>
      <vt:lpstr>Bioaerosole vermeiden</vt:lpstr>
      <vt:lpstr>Bioaerosole vermeiden</vt:lpstr>
      <vt:lpstr>Biostoffe nicht über den Mund aufnehmen</vt:lpstr>
      <vt:lpstr>Biostoffe nicht über den Mund aufnehmen</vt:lpstr>
      <vt:lpstr>Stich- und Schnittverletzungen vermeiden</vt:lpstr>
      <vt:lpstr>Stich- und Schnittverletzungen vermeiden</vt:lpstr>
      <vt:lpstr>Fenster und Türen schließen</vt:lpstr>
      <vt:lpstr>Fenster und Türen schließen</vt:lpstr>
      <vt:lpstr>Persönliche Schutzausrüstung benutzen</vt:lpstr>
      <vt:lpstr>Persönliche Schutzausrüstung benutzen</vt:lpstr>
      <vt:lpstr>Weitere Grundregeln guter mikrobiologischer Technik</vt:lpstr>
      <vt:lpstr>Weitere Grundregeln guter mikrobiologischer Technik</vt:lpstr>
      <vt:lpstr>Zusätzliche Maßnahmen - Allgemeines</vt:lpstr>
      <vt:lpstr>Zusätzliche Maßnahmen - Allgemeines</vt:lpstr>
      <vt:lpstr>Hygieneplan</vt:lpstr>
      <vt:lpstr>Hygieneplan</vt:lpstr>
      <vt:lpstr>Persönliche Schutzausrüstung</vt:lpstr>
      <vt:lpstr>Persönliche Schutzausrüstung</vt:lpstr>
      <vt:lpstr>Händehygiene</vt:lpstr>
      <vt:lpstr>Händehygiene</vt:lpstr>
      <vt:lpstr>Sicherheitsstufe 1</vt:lpstr>
      <vt:lpstr>Sicherheitsstufe 1</vt:lpstr>
      <vt:lpstr>Sicherheitsstufe 2</vt:lpstr>
      <vt:lpstr>Sicherheitsstufe 2</vt:lpstr>
      <vt:lpstr>Zusammenfassung</vt:lpstr>
      <vt:lpstr>Zusammenfassung</vt:lpstr>
      <vt:lpstr>Das sagen die Mitarbeiter</vt:lpstr>
      <vt:lpstr>Selbsteinschätzung</vt:lpstr>
      <vt:lpstr>Jetzt sind Sie dran!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Unterweisungshilfe:  Persönliche Schutzmaßnahmen</dc:title>
  <dc:creator>Technik und Medien GmbH</dc:creator>
  <cp:lastModifiedBy>tm</cp:lastModifiedBy>
  <cp:revision>110</cp:revision>
  <dcterms:created xsi:type="dcterms:W3CDTF">2015-12-21T13:04:51Z</dcterms:created>
  <dcterms:modified xsi:type="dcterms:W3CDTF">2021-02-23T11:38:55Z</dcterms:modified>
</cp:coreProperties>
</file>