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handoutMasterIdLst>
    <p:handoutMasterId r:id="rId36"/>
  </p:handoutMasterIdLst>
  <p:sldIdLst>
    <p:sldId id="256" r:id="rId2"/>
    <p:sldId id="258" r:id="rId3"/>
    <p:sldId id="259" r:id="rId4"/>
    <p:sldId id="260"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1" r:id="rId33"/>
    <p:sldId id="290" r:id="rId34"/>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p15:clr>
            <a:srgbClr val="A4A3A4"/>
          </p15:clr>
        </p15:guide>
        <p15:guide id="2" orient="horz" pos="1298">
          <p15:clr>
            <a:srgbClr val="A4A3A4"/>
          </p15:clr>
        </p15:guide>
        <p15:guide id="3" orient="horz" pos="3748">
          <p15:clr>
            <a:srgbClr val="A4A3A4"/>
          </p15:clr>
        </p15:guide>
        <p15:guide id="4" pos="5489">
          <p15:clr>
            <a:srgbClr val="A4A3A4"/>
          </p15:clr>
        </p15:guide>
        <p15:guide id="5" pos="349">
          <p15:clr>
            <a:srgbClr val="A4A3A4"/>
          </p15:clr>
        </p15:guide>
        <p15:guide id="6" pos="129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5DB"/>
    <a:srgbClr val="DBDB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87" autoAdjust="0"/>
    <p:restoredTop sz="86421" autoAdjust="0"/>
  </p:normalViewPr>
  <p:slideViewPr>
    <p:cSldViewPr showGuides="1">
      <p:cViewPr varScale="1">
        <p:scale>
          <a:sx n="100" d="100"/>
          <a:sy n="100" d="100"/>
        </p:scale>
        <p:origin x="138" y="96"/>
      </p:cViewPr>
      <p:guideLst>
        <p:guide orient="horz" pos="890"/>
        <p:guide orient="horz" pos="1298"/>
        <p:guide orient="horz" pos="3748"/>
        <p:guide pos="5489"/>
        <p:guide pos="349"/>
        <p:guide pos="1292"/>
      </p:guideLst>
    </p:cSldViewPr>
  </p:slideViewPr>
  <p:outlineViewPr>
    <p:cViewPr>
      <p:scale>
        <a:sx n="33" d="100"/>
        <a:sy n="33" d="100"/>
      </p:scale>
      <p:origin x="0" y="-648"/>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75" d="100"/>
          <a:sy n="75" d="100"/>
        </p:scale>
        <p:origin x="-405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027087-32FD-457A-9D4C-32E18A035715}" type="datetimeFigureOut">
              <a:rPr lang="de-DE" smtClean="0"/>
              <a:pPr/>
              <a:t>23.02.2021</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619B176-BA86-4B03-AFEA-A2F90F0DBC9F}" type="slidenum">
              <a:rPr lang="de-DE" smtClean="0"/>
              <a:pPr/>
              <a:t>‹Nr.›</a:t>
            </a:fld>
            <a:endParaRPr lang="de-DE"/>
          </a:p>
        </p:txBody>
      </p:sp>
    </p:spTree>
    <p:extLst>
      <p:ext uri="{BB962C8B-B14F-4D97-AF65-F5344CB8AC3E}">
        <p14:creationId xmlns:p14="http://schemas.microsoft.com/office/powerpoint/2010/main" val="1066870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518289-076A-45D3-BCFA-16CFA0603E3D}" type="datetimeFigureOut">
              <a:rPr lang="de-DE" smtClean="0"/>
              <a:pPr/>
              <a:t>23.02.2021</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803D59B-65B8-44D3-96B3-09C277B5A898}" type="slidenum">
              <a:rPr lang="de-DE" smtClean="0"/>
              <a:pPr/>
              <a:t>‹Nr.›</a:t>
            </a:fld>
            <a:endParaRPr lang="de-DE"/>
          </a:p>
        </p:txBody>
      </p:sp>
    </p:spTree>
    <p:extLst>
      <p:ext uri="{BB962C8B-B14F-4D97-AF65-F5344CB8AC3E}">
        <p14:creationId xmlns:p14="http://schemas.microsoft.com/office/powerpoint/2010/main" val="3958673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a:t>
            </a:fld>
            <a:endParaRPr lang="de-DE"/>
          </a:p>
        </p:txBody>
      </p:sp>
    </p:spTree>
    <p:extLst>
      <p:ext uri="{BB962C8B-B14F-4D97-AF65-F5344CB8AC3E}">
        <p14:creationId xmlns:p14="http://schemas.microsoft.com/office/powerpoint/2010/main" val="2836051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dirty="0" smtClean="0"/>
              <a:t>Hautverätzungen sind schwere Verletzungen, bei denen Körpergewebe zerstört wird. Die Wunden heilen schlecht und Infektionen können den Heilungsprozess verzögern. </a:t>
            </a:r>
          </a:p>
          <a:p>
            <a:r>
              <a:rPr lang="de-DE" dirty="0" smtClean="0"/>
              <a:t/>
            </a:r>
            <a:br>
              <a:rPr lang="de-DE" dirty="0" smtClean="0"/>
            </a:br>
            <a:r>
              <a:rPr lang="de-DE" dirty="0" smtClean="0"/>
              <a:t>Einige Gefahrstoffe können zusätzlich noch eine toxische Wirkung besitzen und eine doppelte Gefahr darstellen, wie dies beispielsweise bei der Flusssäure der Fall ist.</a:t>
            </a:r>
          </a:p>
          <a:p>
            <a:endParaRPr lang="de-DE" dirty="0" smtClean="0"/>
          </a:p>
          <a:p>
            <a:r>
              <a:rPr lang="de-DE" dirty="0" smtClean="0"/>
              <a:t>Der Laborkittel bietet zwar einen gewissen Schutz, dennoch sollten Sie wissen, was zu tun ist, wenn Sie oder einer Ihrer Kollegen eine ätzende Flüssigkeit auf die Kleidung oder die Haut abbekommen haben.</a:t>
            </a:r>
          </a:p>
          <a:p>
            <a:endParaRPr lang="de-DE" dirty="0" smtClean="0"/>
          </a:p>
          <a:p>
            <a:r>
              <a:rPr lang="de-DE" dirty="0" smtClean="0"/>
              <a:t>Zögern Sie nicht: Ziehen Sie kontaminierte Kleidung – auch Unterwäsche und Schuhe sofort aus. Spülen Sie die unbedeckte Haut ausgiebig mit viel Wasser, in dem Sie zum Beispiel die Körpernotdusche benutzen.</a:t>
            </a:r>
          </a:p>
          <a:p>
            <a:endParaRPr lang="de-DE" dirty="0" smtClean="0"/>
          </a:p>
          <a:p>
            <a:r>
              <a:rPr lang="de-DE" dirty="0" smtClean="0"/>
              <a:t>Schon bei Verdacht sollte die Haut mit Wasser gespült werden, denn die Wirkung von ätzenden Stoffen kann mit zeitlicher Verzögerung auftreten. Eine Verätzung durch Säure ist in der Regel mit einem sofortigen Schmerz verbunden. Verätzungen durch Laugen werden manchmal erst Stunden später vom Betroffenen bemerkt, wenn nicht sofort ausgiebig die Haut abgespült wurde. </a:t>
            </a:r>
          </a:p>
          <a:p>
            <a:r>
              <a:rPr lang="de-DE" dirty="0" smtClean="0"/>
              <a:t>Eventuelle Wunden bedecken Sie am Besten keimfrei mit sterilem Tuch aus dem Verbandkasten.</a:t>
            </a:r>
          </a:p>
          <a:p>
            <a:endParaRPr lang="de-DE" dirty="0" smtClean="0"/>
          </a:p>
          <a:p>
            <a:r>
              <a:rPr lang="de-DE" dirty="0" smtClean="0"/>
              <a:t>Rufen Sie auf jeden Fall einen Notarzt!</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17</a:t>
            </a:fld>
            <a:endParaRPr lang="de-DE"/>
          </a:p>
        </p:txBody>
      </p:sp>
    </p:spTree>
    <p:extLst>
      <p:ext uri="{BB962C8B-B14F-4D97-AF65-F5344CB8AC3E}">
        <p14:creationId xmlns:p14="http://schemas.microsoft.com/office/powerpoint/2010/main" val="2775986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Gelangt ein Säurespritzer ins Auge, ist das bereits ziemlich unangenehm. Laugen oder Amine führen jedoch zu kaum heilbaren Verätzungen der Augen. Zuerst wird die Hornhaut geschädigt und schlimmstenfalls löst sich die Netzhaut ab. Deshalb ist das Tragen von Schutzbrillen mit seitlichem Spritzschutz im Labor vorgeschrieben!</a:t>
            </a:r>
          </a:p>
          <a:p>
            <a:endParaRPr lang="de-DE" dirty="0" smtClean="0"/>
          </a:p>
          <a:p>
            <a:r>
              <a:rPr lang="de-DE" dirty="0" smtClean="0"/>
              <a:t>Wenn trotz aller Sorgfalt Chemikalienspritzer in die Augen gelangen? Dann müssen die Augen unbedingt sofort an der Augennotdusche bei weit geöffnetem Augenlid gespült werden und das mindestens 10 Minuten lang.</a:t>
            </a:r>
          </a:p>
          <a:p>
            <a:endParaRPr lang="de-DE" dirty="0" smtClean="0"/>
          </a:p>
          <a:p>
            <a:r>
              <a:rPr lang="de-DE" dirty="0" smtClean="0"/>
              <a:t>Wenn ein Kollege betroffen ist, führen Sie ihn am Besten beherzt zur </a:t>
            </a:r>
            <a:r>
              <a:rPr lang="de-DE" dirty="0" err="1" smtClean="0"/>
              <a:t>Augen­notdusche</a:t>
            </a:r>
            <a:r>
              <a:rPr lang="de-DE" dirty="0" smtClean="0"/>
              <a:t>, denn er kann vermutlich schlecht sehen. Helfen Sie ihm beim Spülen der Augen.</a:t>
            </a:r>
          </a:p>
          <a:p>
            <a:endParaRPr lang="de-DE" dirty="0" smtClean="0"/>
          </a:p>
          <a:p>
            <a:r>
              <a:rPr lang="de-DE" dirty="0" smtClean="0"/>
              <a:t>Anschließend muss der Betroffene ärztlich untersucht werden, zum Beispiel in der Augenklinik.</a:t>
            </a:r>
          </a:p>
          <a:p>
            <a:endParaRPr lang="de-DE" dirty="0" smtClean="0"/>
          </a:p>
          <a:p>
            <a:r>
              <a:rPr lang="de-DE" dirty="0" smtClean="0"/>
              <a:t>Dort, wo es keine Augennotdusche gibt, muss ersatzweise eine sterile Augenspüllösung greifbar sein.</a:t>
            </a:r>
          </a:p>
          <a:p>
            <a:r>
              <a:rPr lang="de-DE" dirty="0" smtClean="0"/>
              <a:t>Grundsätzlich gilt: immer erst gründlich spülen, erst danach in die Augenklinik oder ins Krankenhaus.</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19</a:t>
            </a:fld>
            <a:endParaRPr lang="de-DE"/>
          </a:p>
        </p:txBody>
      </p:sp>
    </p:spTree>
    <p:extLst>
      <p:ext uri="{BB962C8B-B14F-4D97-AF65-F5344CB8AC3E}">
        <p14:creationId xmlns:p14="http://schemas.microsoft.com/office/powerpoint/2010/main" val="2604291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de-DE" dirty="0" smtClean="0"/>
              <a:t>Das Einatmen von ätzenden Gefahrstoffen führt meistens zu einer massiven Reizung der Schleimhäute mit Reizhusten, Rasselgeräuschen in der Lunge, eventuell auch zu Atemnot oder sogar zu einem tödlichen Lungenödem.</a:t>
            </a:r>
          </a:p>
          <a:p>
            <a:endParaRPr lang="de-DE" dirty="0" smtClean="0"/>
          </a:p>
          <a:p>
            <a:r>
              <a:rPr lang="de-DE" dirty="0" smtClean="0"/>
              <a:t>Eine Gefährdung durch eingeatmete Dämpfe oder Gase ist eigentlich nicht möglich, weil Versuche mit solchen Stoffen immer im Abzug BEI GESCHLOSSENEM FRONTSCHIEBER durchgeführt werden.</a:t>
            </a:r>
          </a:p>
          <a:p>
            <a:endParaRPr lang="de-DE" dirty="0" smtClean="0"/>
          </a:p>
          <a:p>
            <a:r>
              <a:rPr lang="de-DE" dirty="0" smtClean="0"/>
              <a:t>Ist es dennoch geschehen, sollten Sie sofort handeln. Wissen Sie, worin die Erste-Hilfe-Maßnahmen bestehen?</a:t>
            </a:r>
          </a:p>
          <a:p>
            <a:endParaRPr lang="de-DE" dirty="0" smtClean="0"/>
          </a:p>
          <a:p>
            <a:r>
              <a:rPr lang="de-DE" dirty="0" smtClean="0"/>
              <a:t>Als erstes muss der Betroffene aus dem Gefahrenbereich gebracht werden. Führen Sie ihn zum geöffneten Fenster – sorgen Sie für frische Luft. Die Lunge soll entlastet werden, in dem sich der Betroffene hinsetzen sollte. Manchmal können sich die Gase in der Kleidung verfangen und noch lange Zeit eingeatmet werden: Ziehen Sie in diesem Fall am besten den Laborkittel aus.</a:t>
            </a:r>
          </a:p>
          <a:p>
            <a:endParaRPr lang="de-DE" dirty="0" smtClean="0"/>
          </a:p>
          <a:p>
            <a:r>
              <a:rPr lang="de-DE" dirty="0" smtClean="0"/>
              <a:t>Bringen Sie in Erfahrung, warum und was zur Verätzung geführt hat und verhindern Sie, das andere Personen in die Gefahrenzone gelangen.</a:t>
            </a:r>
          </a:p>
          <a:p>
            <a:r>
              <a:rPr lang="de-DE" dirty="0" smtClean="0"/>
              <a:t>Was tun Sie jedoch, wenn Ihr Kollege bewusstlos auf dem Boden liegt? Luft anhalten und das Opfer herausziehen? Gelingt dies, sind Sie ein Held. Gelingt es nicht, hat es auch Sie erwischt! Rufen Sie die 112, denn Sie können ohne </a:t>
            </a:r>
            <a:r>
              <a:rPr lang="de-DE" dirty="0" err="1" smtClean="0"/>
              <a:t>umluftunabhängiges</a:t>
            </a:r>
            <a:r>
              <a:rPr lang="de-DE" dirty="0" smtClean="0"/>
              <a:t> Atemschutzgerät keine Erste Hilfe leisten! </a:t>
            </a:r>
          </a:p>
          <a:p>
            <a:endParaRPr lang="de-DE" dirty="0" smtClean="0"/>
          </a:p>
          <a:p>
            <a:r>
              <a:rPr lang="de-DE" dirty="0" smtClean="0"/>
              <a:t>Für einige reizenden oder ätzenden Gefahrstoffe wie Chlor, nitrose Gase, Phosgen, Schwermetall-Dämpfe oder auch </a:t>
            </a:r>
            <a:r>
              <a:rPr lang="de-DE" dirty="0" err="1" smtClean="0"/>
              <a:t>Flussäure</a:t>
            </a:r>
            <a:r>
              <a:rPr lang="de-DE" dirty="0" smtClean="0"/>
              <a:t> legt der Betriebsarzt spezielle Erste-Hilfe-Maßnahmen fest. Unfallleitblätter helfen dem Arzt und dem Krankenhaus bei der notwendigen Behandlung.</a:t>
            </a:r>
          </a:p>
          <a:p>
            <a:endParaRPr lang="de-DE" dirty="0" smtClean="0"/>
          </a:p>
          <a:p>
            <a:r>
              <a:rPr lang="de-DE" dirty="0" smtClean="0"/>
              <a:t>Rufen Sie auf jeden Fall den Notarzt!</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21</a:t>
            </a:fld>
            <a:endParaRPr lang="de-DE"/>
          </a:p>
        </p:txBody>
      </p:sp>
    </p:spTree>
    <p:extLst>
      <p:ext uri="{BB962C8B-B14F-4D97-AF65-F5344CB8AC3E}">
        <p14:creationId xmlns:p14="http://schemas.microsoft.com/office/powerpoint/2010/main" val="3844917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Üblicherweise denkt man bei Vergiftungen, dass der giftige Stoffe durch Einatmen oder Verschlucken in den Körper gelangt ist. Dass eine Vergiftung auch über die Haut erfolgen kann, ist vielen Menschen oft nicht bewusst. </a:t>
            </a:r>
          </a:p>
          <a:p>
            <a:endParaRPr lang="de-DE" dirty="0" smtClean="0"/>
          </a:p>
          <a:p>
            <a:r>
              <a:rPr lang="de-DE" dirty="0" smtClean="0"/>
              <a:t>Blausäure, Flusssäure oder </a:t>
            </a:r>
            <a:r>
              <a:rPr lang="de-DE" dirty="0" err="1" smtClean="0"/>
              <a:t>Methylquecksilberverbindugnen</a:t>
            </a:r>
            <a:r>
              <a:rPr lang="de-DE" dirty="0" smtClean="0"/>
              <a:t> sind typische Vertreter dieser Gefahrstoffe, die über alle drei Aufnahmewege in den Körper gelangen können und die aufgrund ihrer besonders schweren Gesundheitsgefährdung eine spezielle Organisation der Ersten Hilfe und gesonderte Maßnahmen erfordern.</a:t>
            </a:r>
          </a:p>
          <a:p>
            <a:endParaRPr lang="de-DE" dirty="0" smtClean="0"/>
          </a:p>
          <a:p>
            <a:r>
              <a:rPr lang="de-DE" dirty="0" smtClean="0"/>
              <a:t>Allgemeine Symptome bei einer Vergiftung sind z.B. Übelkeit, Erbrechen, Durchfall, aber auch Schwindel und Kopfschmerzen sowie verstärkter Speichelfluss. Schockzustand, Atemnot oder Atemstillstand sind möglich und lebensbedrohend. </a:t>
            </a:r>
          </a:p>
          <a:p>
            <a:endParaRPr lang="de-DE" dirty="0" smtClean="0"/>
          </a:p>
          <a:p>
            <a:r>
              <a:rPr lang="de-DE" dirty="0" smtClean="0"/>
              <a:t>Rufen Sie deshalb unverzüglich den Notarzt! Es kann zweckmäßig sein, dem Arzt Informationen über das Wirkpotential der beteiligten Chemikalien zur Verfügung zu stellen. Bewährt hat sich ein Notfallblatt, auf dem alle wichtigen Gegenmaßnahmen stehen.</a:t>
            </a:r>
          </a:p>
          <a:p>
            <a:endParaRPr lang="de-DE" dirty="0" smtClean="0"/>
          </a:p>
          <a:p>
            <a:r>
              <a:rPr lang="de-DE" dirty="0" smtClean="0"/>
              <a:t>Welche Erste-Hilfe-Maßnahmen im Einzelnen anzuwenden sind, erfahren Sie auf den nächsten Seiten.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23</a:t>
            </a:fld>
            <a:endParaRPr lang="de-DE"/>
          </a:p>
        </p:txBody>
      </p:sp>
    </p:spTree>
    <p:extLst>
      <p:ext uri="{BB962C8B-B14F-4D97-AF65-F5344CB8AC3E}">
        <p14:creationId xmlns:p14="http://schemas.microsoft.com/office/powerpoint/2010/main" val="1684046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r>
              <a:rPr lang="de-DE" dirty="0" smtClean="0"/>
              <a:t>Halten Sie nach der Ursache der Vergiftung Ausschau. Dies dient zunächst Ihrer eigenen Sicherheit. Des Weiteren können Hinweise von Kollegen, Behältnisse und Giftreste später für die Behandlung durch den Notarzt entscheidend sein.</a:t>
            </a:r>
          </a:p>
          <a:p>
            <a:endParaRPr lang="de-DE" dirty="0" smtClean="0"/>
          </a:p>
          <a:p>
            <a:r>
              <a:rPr lang="de-DE" dirty="0" smtClean="0"/>
              <a:t>Wirken Sie beruhigend auf den Betroffenen ein.</a:t>
            </a:r>
          </a:p>
          <a:p>
            <a:endParaRPr lang="de-DE" dirty="0" smtClean="0"/>
          </a:p>
          <a:p>
            <a:r>
              <a:rPr lang="de-DE" dirty="0" smtClean="0"/>
              <a:t>Liegt eine Vergiftung des Magen-Darm-Trakts vor, weil zum Beispiel Chemikalien geschluckt wurden, geben Sie Wasser oder Tee in kleinen Schlucken. Helfen Sie dem Betroffenen beim Übergeben. Kopf nach vorne beugen oder im Liegen den Kopf zur Seite drehen. Das Erbrechen niemals selbst herbeiführen.</a:t>
            </a:r>
          </a:p>
          <a:p>
            <a:endParaRPr lang="de-DE" dirty="0" smtClean="0"/>
          </a:p>
          <a:p>
            <a:r>
              <a:rPr lang="de-DE" dirty="0" smtClean="0"/>
              <a:t>Bei einer Vergiftung über die Atemwege sorgen Sie für Frischluft und denken an Ihre eigene Sicherheit.</a:t>
            </a:r>
          </a:p>
          <a:p>
            <a:endParaRPr lang="de-DE" dirty="0" smtClean="0"/>
          </a:p>
          <a:p>
            <a:r>
              <a:rPr lang="de-DE" dirty="0" smtClean="0"/>
              <a:t>Sind die Augen betroffen, spülen Sie diese mit ausreichend Wasser.</a:t>
            </a:r>
          </a:p>
          <a:p>
            <a:endParaRPr lang="de-DE" dirty="0" smtClean="0"/>
          </a:p>
          <a:p>
            <a:r>
              <a:rPr lang="de-DE" dirty="0" smtClean="0"/>
              <a:t>Bei Vergiftungen über die Haut muss die kontaminierte Kleidung sofort ausgezogen werden - denken Sie auch hier an den Selbstschutz, indem Sie geeignete Handschuhe tragen. Waschen Sie die Haut mit viel Wasser ab.</a:t>
            </a:r>
          </a:p>
          <a:p>
            <a:endParaRPr lang="de-DE" dirty="0" smtClean="0"/>
          </a:p>
          <a:p>
            <a:r>
              <a:rPr lang="de-DE" dirty="0" smtClean="0"/>
              <a:t>Den Verunglückten halten Sie nach der Ersten Hilfe mit Decken und Ähnlichem warm.</a:t>
            </a:r>
          </a:p>
          <a:p>
            <a:endParaRPr lang="de-DE" dirty="0" smtClean="0"/>
          </a:p>
          <a:p>
            <a:r>
              <a:rPr lang="de-DE" dirty="0" smtClean="0"/>
              <a:t>Setzen Sie einen Notruf ab. Eventuell ist auch ein Anruf bei der Informationszentrale für Vergiftungen angebracht.</a:t>
            </a:r>
          </a:p>
          <a:p>
            <a:endParaRPr lang="de-DE" dirty="0" smtClean="0"/>
          </a:p>
          <a:p>
            <a:r>
              <a:rPr lang="de-DE" dirty="0" smtClean="0"/>
              <a:t>Wenn Sie im Labor mit sehr giftigen Gefahrstoffen wie zum Beispiel Fluorwasserstoff hantieren, sind im Notfall besondere Maßnahmen erforderlich. Zur Akutbehandlung müssen in der Nähe des Labors spezifische Gegengifte, sogenannte Antidote, wie zum Beispiel </a:t>
            </a:r>
            <a:r>
              <a:rPr lang="de-DE" dirty="0" err="1" smtClean="0"/>
              <a:t>Calciumgluconat</a:t>
            </a:r>
            <a:r>
              <a:rPr lang="de-DE" dirty="0" smtClean="0"/>
              <a:t> oder ein </a:t>
            </a:r>
            <a:r>
              <a:rPr lang="de-DE" dirty="0" err="1" smtClean="0"/>
              <a:t>glukokortikoid</a:t>
            </a:r>
            <a:r>
              <a:rPr lang="de-DE" dirty="0" smtClean="0"/>
              <a:t>-haltiges Dosieraerosol zur Verfügung stehen.</a:t>
            </a:r>
          </a:p>
          <a:p>
            <a:endParaRPr lang="de-DE" dirty="0" smtClean="0"/>
          </a:p>
          <a:p>
            <a:r>
              <a:rPr lang="de-DE" dirty="0" smtClean="0"/>
              <a:t>Lokal-Antidote wie medizinische Kohle wirken bei einer akuten oralen Vergiftung und adsorbieren ein breites Spektrum an Giftstoffen. Beachten Sie bitte, dass Antidote nur vom Arzt verabreicht werden dürfen!</a:t>
            </a:r>
          </a:p>
          <a:p>
            <a:endParaRPr lang="de-DE" dirty="0" smtClean="0"/>
          </a:p>
          <a:p>
            <a:r>
              <a:rPr lang="de-DE" dirty="0" smtClean="0"/>
              <a:t>Eine ärztliche Behandlung ist nach einer Vergiftung immer erforderlich!</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25</a:t>
            </a:fld>
            <a:endParaRPr lang="de-DE"/>
          </a:p>
        </p:txBody>
      </p:sp>
    </p:spTree>
    <p:extLst>
      <p:ext uri="{BB962C8B-B14F-4D97-AF65-F5344CB8AC3E}">
        <p14:creationId xmlns:p14="http://schemas.microsoft.com/office/powerpoint/2010/main" val="108991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de-DE" dirty="0" smtClean="0"/>
              <a:t>Nach den Sofortmaßnahmen der Ersten Hilfe ist der Notruf der nächste wichtige Schritt in der Rettungskette.</a:t>
            </a:r>
          </a:p>
          <a:p>
            <a:endParaRPr lang="de-DE" dirty="0" smtClean="0"/>
          </a:p>
          <a:p>
            <a:r>
              <a:rPr lang="de-DE" dirty="0" smtClean="0"/>
              <a:t>Das Telefon ist üblicherweise die "Meldeeinrichtung", mit der Sie den Notruf absetzen. Sehr wichtig ist, dass die Notrufnummer sofort zu erkennen und deutlich zu lesen ist, ohne lange nach ihr suchen zu müssen: Wie Sie zum Telefon gelangen, ist ebenfalls durch die grün-weißen Piktogramme gekennzeichnet.</a:t>
            </a:r>
          </a:p>
          <a:p>
            <a:endParaRPr lang="de-DE" dirty="0" smtClean="0"/>
          </a:p>
          <a:p>
            <a:r>
              <a:rPr lang="de-DE" dirty="0" smtClean="0"/>
              <a:t>Sie sollten versuchen, sich für den Notruf die folgenden 5 W-Fragen einzuprägen, damit eine unverzügliche Rettung eingeleitet werden kann: Wo geschah es? Geben Sie die Anschrift möglichst präzise an. Ggf. mit Gebäudetrakt, Stockwerk und Raumnummer. Was geschah? Geben Sie eine kurze Beschreibung der Situation: Unfall, Erkrankung, Feuer sind drei exemplarische Beispiele für die Beschreibung.</a:t>
            </a:r>
          </a:p>
          <a:p>
            <a:endParaRPr lang="de-DE" dirty="0" smtClean="0"/>
          </a:p>
          <a:p>
            <a:r>
              <a:rPr lang="de-DE" dirty="0" smtClean="0"/>
              <a:t>Wie viele Personen sind verletzt? Mit dieser Angabe kann die Leitstelle den Umfang der Sanitäter, Ärzte und Einsatzfahrzeuge festlegen. Welche Art von Verletzung? Machen Sie Angaben zur Art der Verletzung und zur Schwere. Das können zum Beispiel stark blutende Wunden sein oder Verätzungen oder Vergiftungen der Augen oder der Haut.</a:t>
            </a:r>
          </a:p>
          <a:p>
            <a:endParaRPr lang="de-DE" dirty="0" smtClean="0"/>
          </a:p>
          <a:p>
            <a:r>
              <a:rPr lang="de-DE" dirty="0" smtClean="0"/>
              <a:t>Warten auf Rückfragen! Legen Sie erst auf, wenn die Rettungsleitstelle keine weiteren Fragen an Sie richtet und das Gespräch beendet. </a:t>
            </a:r>
          </a:p>
          <a:p>
            <a:endParaRPr lang="de-DE" dirty="0" smtClean="0"/>
          </a:p>
          <a:p>
            <a:r>
              <a:rPr lang="de-DE" dirty="0" smtClean="0"/>
              <a:t>Es ist möglich, dass Sie in der Stresssituation eines Unfalls nicht mehr alle "</a:t>
            </a:r>
            <a:r>
              <a:rPr lang="de-DE" dirty="0" err="1" smtClean="0"/>
              <a:t>W´s</a:t>
            </a:r>
            <a:r>
              <a:rPr lang="de-DE" dirty="0" smtClean="0"/>
              <a:t>" zusammenbringen. Das letzte W – das Warten auf Rückfragen sollten Sie sich jedoch einprägen: Denn wenn Sie nur "Hilfe – ein Unfall" in den Hörer rufen und sofort auflegen, kann die Hilfe nicht vor Ort gelangen.</a:t>
            </a:r>
          </a:p>
          <a:p>
            <a:endParaRPr lang="de-DE" dirty="0" smtClean="0"/>
          </a:p>
          <a:p>
            <a:r>
              <a:rPr lang="de-DE" dirty="0" smtClean="0"/>
              <a:t>Sie benutzen das Telefon sicher häufiger am Tag! Wissen Sie wirklich, welche Nummer Sie im Notfall wählen?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27</a:t>
            </a:fld>
            <a:endParaRPr lang="de-DE"/>
          </a:p>
        </p:txBody>
      </p:sp>
    </p:spTree>
    <p:extLst>
      <p:ext uri="{BB962C8B-B14F-4D97-AF65-F5344CB8AC3E}">
        <p14:creationId xmlns:p14="http://schemas.microsoft.com/office/powerpoint/2010/main" val="390399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DE" dirty="0" smtClean="0"/>
              <a:t>Nach dem Unfall wird in der Regel der Ersthelfer den Vorgesetzten über den Unfall informieren.</a:t>
            </a:r>
          </a:p>
          <a:p>
            <a:endParaRPr lang="de-DE" dirty="0" smtClean="0"/>
          </a:p>
          <a:p>
            <a:r>
              <a:rPr lang="de-DE" dirty="0" smtClean="0"/>
              <a:t>Jede Verletzung und jede Erste-Hilfe-Leistung im Labor müssen schriftlich festgehalten werden: zum Beispiel in einer Datei oder in einem Verbandbuch. Wer dafür zuständig ist, muss betriebsintern geregelt sein.</a:t>
            </a:r>
          </a:p>
          <a:p>
            <a:endParaRPr lang="de-DE" dirty="0" smtClean="0"/>
          </a:p>
          <a:p>
            <a:r>
              <a:rPr lang="de-DE" dirty="0" smtClean="0"/>
              <a:t>Dokumentiert werden müssen mindestens Zeit und Ort, Unfallhergang, Art und Schwere der Verletzung sowie die Namen des Verletzten, von Zeugen und Ersthelfern. Diese Angaben können als Nachweis für einen </a:t>
            </a:r>
            <a:r>
              <a:rPr lang="de-DE" dirty="0" err="1" smtClean="0"/>
              <a:t>Arbeitsunfall.dienen</a:t>
            </a:r>
            <a:r>
              <a:rPr lang="de-DE" dirty="0" smtClean="0"/>
              <a:t> und sehr wichtig werden, wenn zum Beispiel Spätfolgen eintreten.</a:t>
            </a:r>
          </a:p>
          <a:p>
            <a:endParaRPr lang="de-DE" dirty="0" smtClean="0"/>
          </a:p>
          <a:p>
            <a:r>
              <a:rPr lang="de-DE" dirty="0" smtClean="0"/>
              <a:t>Es kann sinnvoll sein, über die Mindestangaben hinaus den Unfallhergang präziser zu dokumentieren, damit die Ursachen bei einer späteren Unfalluntersuchung besser ermittelt werden können.</a:t>
            </a:r>
          </a:p>
          <a:p>
            <a:endParaRPr lang="de-DE" dirty="0" smtClean="0"/>
          </a:p>
          <a:p>
            <a:r>
              <a:rPr lang="de-DE" dirty="0" smtClean="0"/>
              <a:t>Die Dokumentation ist ein erster Anhaltspunkt für den Unfallhergang. Unfallschwerpunkte können erkannt werden und die Organisation der Ersten Hilfe im Labor überprüft werden. Insofern ist die Dokumentation ein wichtiges Instrument bei der Wirksamkeitskontrolle.</a:t>
            </a:r>
          </a:p>
          <a:p>
            <a:endParaRPr lang="de-DE" dirty="0" smtClean="0"/>
          </a:p>
          <a:p>
            <a:r>
              <a:rPr lang="de-DE" dirty="0" smtClean="0"/>
              <a:t>Dass verbrauchtes Material wieder aufgefüllt werden muss, ist selbstverständlich und kann zum Beispiel von einem namentlich genannten Ersthelfer durchgeführt werden.</a:t>
            </a:r>
          </a:p>
          <a:p>
            <a:endParaRPr lang="de-DE" dirty="0" smtClean="0"/>
          </a:p>
          <a:p>
            <a:r>
              <a:rPr lang="de-DE" dirty="0" smtClean="0"/>
              <a:t>Ein kleiner Tipp am Rande: Bei einem Unfall sollten die Ursachen ermittelt werden - Schuldzuweisungen helfen nicht weiter!</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29</a:t>
            </a:fld>
            <a:endParaRPr lang="de-DE"/>
          </a:p>
        </p:txBody>
      </p:sp>
    </p:spTree>
    <p:extLst>
      <p:ext uri="{BB962C8B-B14F-4D97-AF65-F5344CB8AC3E}">
        <p14:creationId xmlns:p14="http://schemas.microsoft.com/office/powerpoint/2010/main" val="2472276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Jetzt sind Sie am Ende des Lernprogramms angekommen. Hoffentlich können Sie viele Anregungen, Tipps und Hinweise zu den speziellen Erste-Hilfe-Maßnahmen im Labor mitnehmen.</a:t>
            </a:r>
          </a:p>
          <a:p>
            <a:endParaRPr lang="de-DE" dirty="0" smtClean="0"/>
          </a:p>
          <a:p>
            <a:r>
              <a:rPr lang="de-DE" dirty="0" smtClean="0"/>
              <a:t>Wenden Sie sich an Ihre Fachkraft für Arbeitssicherheit oder Ihren Vorgesetzten, wenn Sie Fragen zur Sicherheit und zum Gesundheitsschutz haben. Auch die Berufsgenossenschaft Rohstoffe und Chemische Industrie steht Ihnen jederzeit beratend zur Seite.</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33</a:t>
            </a:fld>
            <a:endParaRPr lang="de-DE"/>
          </a:p>
        </p:txBody>
      </p:sp>
    </p:spTree>
    <p:extLst>
      <p:ext uri="{BB962C8B-B14F-4D97-AF65-F5344CB8AC3E}">
        <p14:creationId xmlns:p14="http://schemas.microsoft.com/office/powerpoint/2010/main" val="153244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r>
              <a:rPr lang="de-DE" dirty="0" smtClean="0"/>
              <a:t>Murphys Gesetz, wer kennt es nicht? Wenn etwas schief gehen kann, dann geht es auch schief. Außerdem kommt ein Unglück selten allein nach dem Motto „erst hat man kein Glück und dann kommt auch noch Pech dazu“! Alles Binsenweisheiten, denken Sie und winken innerlich ab. Weit gefehlt: Auch bei Ihrer täglichen Arbeit im Labor kann trotz aller Schutzmaßnahmen etwas schief gehen!</a:t>
            </a:r>
          </a:p>
          <a:p>
            <a:endParaRPr lang="de-DE" dirty="0" smtClean="0"/>
          </a:p>
          <a:p>
            <a:r>
              <a:rPr lang="de-DE" dirty="0" smtClean="0"/>
              <a:t>Dann ist eine schnelle Reaktion gefragt - im Notfall zählt jede Sekunde! Wer sich nie mit möglichen Gefährdungen und den entsprechenden Erste-Hilfe Maßnahmen auseinander gesetzt hat, lässt wertvolle Minuten verstreichen. Das kann für den Betroffenen schlimme Folgen haben und manchmal sogar tödlich enden.</a:t>
            </a:r>
          </a:p>
          <a:p>
            <a:endParaRPr lang="de-DE" dirty="0" smtClean="0"/>
          </a:p>
          <a:p>
            <a:r>
              <a:rPr lang="de-DE" dirty="0" smtClean="0"/>
              <a:t>Haben Sie schon einmal gründlich darüber nachgedacht, wie Sie im Notfall reagieren sollten? Die Statistik zeigt, dass nahezu jeder Beschäftigte in seinem Berufsleben einmal einen Arbeitsunfall haben wird.</a:t>
            </a:r>
          </a:p>
          <a:p>
            <a:endParaRPr lang="de-DE" dirty="0" smtClean="0"/>
          </a:p>
          <a:p>
            <a:r>
              <a:rPr lang="de-DE" dirty="0" smtClean="0"/>
              <a:t>Hier erfahren Sie, welche typischen Gefährdungsfaktoren im Labor zu einem Unfall führen können, wie Sie sich im Notfall verhalten und wie Sie gezielt mit den Erste-Hilfe-Einrichtungen umgehen. Darüber hinaus können Sie die Situation an Ihrem eigenen Arbeitsplatz beurteilen. Erste-Hilfe-Maßnahmen, die Gegenstand der Ersten-Hilfe-Ausbildung z.B. der Ersthelfer sind, wie „Stabile Seitenlage“, „Herz-Lungen-Wiederbelebung“, „Schockbekämpfung“ oder „Stillen lebensbedrohlicher Blutungen“ werden hier nicht angesprochen.</a:t>
            </a:r>
          </a:p>
          <a:p>
            <a:endParaRPr lang="de-DE" dirty="0" smtClean="0"/>
          </a:p>
          <a:p>
            <a:r>
              <a:rPr lang="de-DE" dirty="0" smtClean="0"/>
              <a:t>Investieren Sie 20 Minuten Zeit. Es lohnt sich. </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2</a:t>
            </a:fld>
            <a:endParaRPr lang="de-DE"/>
          </a:p>
        </p:txBody>
      </p:sp>
    </p:spTree>
    <p:extLst>
      <p:ext uri="{BB962C8B-B14F-4D97-AF65-F5344CB8AC3E}">
        <p14:creationId xmlns:p14="http://schemas.microsoft.com/office/powerpoint/2010/main" val="31963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Sie sehen, dass trotz aller Schutzmaßnahmen Unfälle leider nicht völlig ausgeschlossen werden können.</a:t>
            </a:r>
          </a:p>
          <a:p>
            <a:r>
              <a:rPr lang="de-DE" dirty="0" smtClean="0"/>
              <a:t>Um Leben zu retten und um bedrohende Gefahren bis zum Eintreffen des Notarztes zu mildern, ist eine schnelle, umfassende und kompetente Erste Hilfe sehr wichtig. </a:t>
            </a:r>
            <a:br>
              <a:rPr lang="de-DE" dirty="0" smtClean="0"/>
            </a:br>
            <a:endParaRPr lang="de-DE" dirty="0" smtClean="0"/>
          </a:p>
          <a:p>
            <a:r>
              <a:rPr lang="de-DE" dirty="0" smtClean="0"/>
              <a:t>Dabei gilt es nicht nur, die notwendigen Hilfsmaßnahmen zu kennen, sondern auch zu wissen, wo die vorhandenen Erste-Hilfe-Einrichtungen sind, wie sie gekennzeichnet sind und wie sie richtig benutzt werden. </a:t>
            </a:r>
            <a:br>
              <a:rPr lang="de-DE" dirty="0" smtClean="0"/>
            </a:br>
            <a:endParaRPr lang="de-DE" dirty="0" smtClean="0"/>
          </a:p>
          <a:p>
            <a:r>
              <a:rPr lang="de-DE" dirty="0" smtClean="0"/>
              <a:t>Übrigens: Rasches Handeln und richtiges Verhalten sind immer wichtig, egal ob Sie selbst verletzt sind oder Ihrem Kollegen Erste Hilfe leisten. </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5</a:t>
            </a:fld>
            <a:endParaRPr lang="de-DE"/>
          </a:p>
        </p:txBody>
      </p:sp>
    </p:spTree>
    <p:extLst>
      <p:ext uri="{BB962C8B-B14F-4D97-AF65-F5344CB8AC3E}">
        <p14:creationId xmlns:p14="http://schemas.microsoft.com/office/powerpoint/2010/main" val="196751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r>
              <a:rPr lang="de-DE" dirty="0" smtClean="0"/>
              <a:t>Ein Notfall wirft alle Routine und Abläufe im Labor über Bord. Nun zählt jede Sekunde: Was ist zu tun? Notfallnummer und parallel die Erste Hilfe am Kollegen? Wo ist der Verbandkasten? Wer macht was im Notfall?</a:t>
            </a:r>
          </a:p>
          <a:p>
            <a:endParaRPr lang="de-DE" dirty="0" smtClean="0"/>
          </a:p>
          <a:p>
            <a:r>
              <a:rPr lang="de-DE" dirty="0" smtClean="0"/>
              <a:t>Machen Sie sich mit den Abläufen im Vorfeld vertraut - spielen Sie die Notfallsituation im Geiste und mit Ihren Kollegen durch!</a:t>
            </a:r>
          </a:p>
          <a:p>
            <a:r>
              <a:rPr lang="de-DE" dirty="0" smtClean="0"/>
              <a:t>Als oberstes Prinzip gilt: bewahren Sie Ruhe – egal was passiert ist!</a:t>
            </a:r>
          </a:p>
          <a:p>
            <a:endParaRPr lang="de-DE" dirty="0" smtClean="0"/>
          </a:p>
          <a:p>
            <a:r>
              <a:rPr lang="de-DE" dirty="0" smtClean="0"/>
              <a:t>Oft stehen die Betroffenen unter Schock und reagieren nicht oder falsch.</a:t>
            </a:r>
          </a:p>
          <a:p>
            <a:r>
              <a:rPr lang="de-DE" dirty="0" smtClean="0"/>
              <a:t>Zögern Sie nicht und leisten Sie sofort Hilfe, z.B., wenn sich Ihr Kollege verätzt hat oder ein Gefahrstoff ins Auge gespritzt ist.</a:t>
            </a:r>
          </a:p>
          <a:p>
            <a:endParaRPr lang="de-DE" dirty="0" smtClean="0"/>
          </a:p>
          <a:p>
            <a:r>
              <a:rPr lang="de-DE" dirty="0" smtClean="0"/>
              <a:t>Retten Sie das Opfer aus dem Gefahrenbereich. Bringen Sie sich aber niemals selbst in Gefahr, zum Beispiel, wenn giftige Gase ausgetreten sind.</a:t>
            </a:r>
          </a:p>
          <a:p>
            <a:r>
              <a:rPr lang="de-DE" dirty="0" smtClean="0"/>
              <a:t>Ist der Verletzte nicht bei Bewusstsein oder atmet nicht, lösen Sie sofort mit dem Notruf 112 einen Notarzteinsatz aus.</a:t>
            </a:r>
          </a:p>
          <a:p>
            <a:endParaRPr lang="de-DE" dirty="0" smtClean="0"/>
          </a:p>
          <a:p>
            <a:r>
              <a:rPr lang="de-DE" dirty="0" smtClean="0"/>
              <a:t>Rufen Sie um Hilfe! Notwendige Maßnahmen können schneller eingeleitet und besser koordiniert werden, wenn viele Helfer zur Stelle sind. Höchstwahrscheinlich sind Ersthelfer in der Nähe. Sie sind speziell ausgebildet und können den Verletzten versorgen, bis zum Beispiel ein Notarzt eingetroffen ist.</a:t>
            </a:r>
          </a:p>
          <a:p>
            <a:endParaRPr lang="de-DE" dirty="0" smtClean="0"/>
          </a:p>
          <a:p>
            <a:r>
              <a:rPr lang="de-DE" dirty="0" smtClean="0"/>
              <a:t>Spenden Sie dem Verletzten Trost – sprechen Sie mit ihm, bis der Rettungsdienst eintrifft. Auch Bewusstlose spüren diese Fürsorge.</a:t>
            </a:r>
          </a:p>
          <a:p>
            <a:r>
              <a:rPr lang="de-DE" dirty="0" smtClean="0"/>
              <a:t>Wussten Sie eigentlich, dass jeder gesetzlich verpflichtet ist, Erste Hilfe zu leisten?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7</a:t>
            </a:fld>
            <a:endParaRPr lang="de-DE"/>
          </a:p>
        </p:txBody>
      </p:sp>
    </p:spTree>
    <p:extLst>
      <p:ext uri="{BB962C8B-B14F-4D97-AF65-F5344CB8AC3E}">
        <p14:creationId xmlns:p14="http://schemas.microsoft.com/office/powerpoint/2010/main" val="45704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Um schnell und richtig Erste Hilfe leisten zu können, müssen einige organisatorische Voraussetzungen gegeben sein:</a:t>
            </a:r>
          </a:p>
          <a:p>
            <a:endParaRPr lang="de-DE" dirty="0" smtClean="0"/>
          </a:p>
          <a:p>
            <a:r>
              <a:rPr lang="de-DE" dirty="0" smtClean="0"/>
              <a:t>In jedem Labor hängt deshalb ein Alarm- und Rettungsplan mit allen Angaben, die im Notfall benötigt werden. </a:t>
            </a:r>
          </a:p>
          <a:p>
            <a:endParaRPr lang="de-DE" dirty="0" smtClean="0"/>
          </a:p>
          <a:p>
            <a:r>
              <a:rPr lang="de-DE" dirty="0" smtClean="0"/>
              <a:t>Welche Informationen sind das im Einzelnen? Der Plan enthält alle Notrufnummern. Er listet die Ersthelfer namentlich und mit Telefonnummer auf.</a:t>
            </a:r>
          </a:p>
          <a:p>
            <a:endParaRPr lang="de-DE" dirty="0" smtClean="0"/>
          </a:p>
          <a:p>
            <a:r>
              <a:rPr lang="de-DE" dirty="0" smtClean="0"/>
              <a:t>Je nach Größe des Unternehmens werden auch die Betriebssanitäter aufgeführt. Der Plan zeigt die Aufbewahrungsorte des Erste-Hilfe-Materials wie Verbandkasten oder auch Krankentragen und wo sich der Erste-Hilfe-Raum befindet. Außerdem sind die nächsten erreichbaren Ärzte und Krankenhäuser mit Namen und Telefonnummern angegeben.</a:t>
            </a:r>
          </a:p>
          <a:p>
            <a:endParaRPr lang="de-DE" dirty="0" smtClean="0"/>
          </a:p>
          <a:p>
            <a:r>
              <a:rPr lang="de-DE" dirty="0" smtClean="0"/>
              <a:t>Zusätzlich kennzeichnen eindeutige Piktogramme den Weg zu den verschiedenen Einrichtungen, damit sie leicht und schnell zu finden sind.</a:t>
            </a:r>
          </a:p>
          <a:p>
            <a:endParaRPr lang="de-DE" dirty="0" smtClean="0"/>
          </a:p>
          <a:p>
            <a:r>
              <a:rPr lang="de-DE" dirty="0" smtClean="0"/>
              <a:t>Schauen Sie sich doch bei der nächsten Gelegenheit genau in Ihrem Labor um! Finden Sie alle Einrichtungen und Mittel auf Anhieb oder müssen Sie suchen?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9</a:t>
            </a:fld>
            <a:endParaRPr lang="de-DE"/>
          </a:p>
        </p:txBody>
      </p:sp>
    </p:spTree>
    <p:extLst>
      <p:ext uri="{BB962C8B-B14F-4D97-AF65-F5344CB8AC3E}">
        <p14:creationId xmlns:p14="http://schemas.microsoft.com/office/powerpoint/2010/main" val="2547051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Machen Sie sich eigentlich bei Ihrer Arbeit immer bewusst, welche Gefährdungen auftreten könnten und wie Sie im Notfall reagieren? Das sollten Sie nicht nur bei Routinearbeiten beherzigen, sondern vor allen Dingen bei neuen Verfahren und Gefahrstoffen. </a:t>
            </a:r>
          </a:p>
          <a:p>
            <a:endParaRPr lang="de-DE" dirty="0" smtClean="0"/>
          </a:p>
          <a:p>
            <a:r>
              <a:rPr lang="de-DE" dirty="0" smtClean="0"/>
              <a:t>Die notwendigen Informationen finden Sie in der Betriebsanweisung oder im Sicherheitsdatenblatt. Dort sind die spezifischen Gefährdungen, die notwendigen Schutzmaßnahmen und auch die Erste-Hilfe-Maßnahmen aufgeführt! </a:t>
            </a:r>
          </a:p>
          <a:p>
            <a:endParaRPr lang="de-DE" dirty="0" smtClean="0"/>
          </a:p>
          <a:p>
            <a:r>
              <a:rPr lang="de-DE" dirty="0" smtClean="0"/>
              <a:t>Auf den folgenden Seiten finden Sie Informationen zum Verhalten bei typischen Unfällen im Labor und welche Erste-Hilfe–Maßnahmen Sie am Besten anwenden können.</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11</a:t>
            </a:fld>
            <a:endParaRPr lang="de-DE"/>
          </a:p>
        </p:txBody>
      </p:sp>
    </p:spTree>
    <p:extLst>
      <p:ext uri="{BB962C8B-B14F-4D97-AF65-F5344CB8AC3E}">
        <p14:creationId xmlns:p14="http://schemas.microsoft.com/office/powerpoint/2010/main" val="253151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Schnittverletzungen durch zerbrochenes Glas sind im Labor eine der häufigsten Unfallursachen. Ob beim Spülen mit der Hand – insbesondere mit Handschuhen – ein Glasteil aus der Hand rutscht und zerbricht oder beim Entsorgen der Scherben aus dem Waschbecken – es entsteht in der Regel eine blutende Wunde, über die unter Umständen auch ein Gefahrstoff in den Körper eindringen und zu einer Vergiftung oder Infektion führen kann. </a:t>
            </a:r>
          </a:p>
          <a:p>
            <a:endParaRPr lang="de-DE" dirty="0" smtClean="0"/>
          </a:p>
          <a:p>
            <a:r>
              <a:rPr lang="de-DE" dirty="0" smtClean="0"/>
              <a:t>Was müssen Sie bei der Versorgung von blutenden Wunden als Wichtigstes beachten? </a:t>
            </a:r>
            <a:br>
              <a:rPr lang="de-DE" dirty="0" smtClean="0"/>
            </a:br>
            <a:r>
              <a:rPr lang="de-DE" dirty="0" smtClean="0"/>
              <a:t>Wenn Sie eine blutende Wunde eines Kollegen versorgen wollen, ziehen Sie auf jeden Fall Schutzhandschuhe an, um sich so selbst vor einer möglichen Infektion zu schützen.</a:t>
            </a:r>
          </a:p>
          <a:p>
            <a:endParaRPr lang="de-DE" dirty="0" smtClean="0"/>
          </a:p>
          <a:p>
            <a:r>
              <a:rPr lang="de-DE" dirty="0" smtClean="0"/>
              <a:t>Waschen Sie die Wunde nicht aus! Stattdessen sollte die Wunde einige Zeit ausbluten, so werden Fremdkörper ausgespült! </a:t>
            </a:r>
          </a:p>
          <a:p>
            <a:endParaRPr lang="de-DE" dirty="0" smtClean="0"/>
          </a:p>
          <a:p>
            <a:r>
              <a:rPr lang="de-DE" dirty="0" smtClean="0"/>
              <a:t>Kleinere Wunden können Sie anschließend mit Verbandmaterial verbinden. Das Verbinden größerer Wunden überlassen sie möglichst ausgebildeten Ersthelfern oder dem Notarzt.</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13</a:t>
            </a:fld>
            <a:endParaRPr lang="de-DE"/>
          </a:p>
        </p:txBody>
      </p:sp>
    </p:spTree>
    <p:extLst>
      <p:ext uri="{BB962C8B-B14F-4D97-AF65-F5344CB8AC3E}">
        <p14:creationId xmlns:p14="http://schemas.microsoft.com/office/powerpoint/2010/main" val="4092484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de-DE" dirty="0" smtClean="0"/>
              <a:t>Bei Verbrennungen oder Verbrühungen kommt es durch die Hitze zur Zerstörung von Körperzellen oder sogar zu einem Absterben von Gewebe. </a:t>
            </a:r>
          </a:p>
          <a:p>
            <a:endParaRPr lang="de-DE" dirty="0" smtClean="0"/>
          </a:p>
          <a:p>
            <a:r>
              <a:rPr lang="de-DE" dirty="0" smtClean="0"/>
              <a:t>Der Laborkittel und geeignete Schutzhandschuhe bieten zwar in gewisser Weise Schutz, dennoch können Sie sich durch eine kleine Unachtsamkeit zum Beispiel an den Armen oder Händen verbrühen oder verbrennen.</a:t>
            </a:r>
          </a:p>
          <a:p>
            <a:endParaRPr lang="de-DE" dirty="0" smtClean="0"/>
          </a:p>
          <a:p>
            <a:r>
              <a:rPr lang="de-DE" dirty="0" smtClean="0"/>
              <a:t>Die häufigsten Ursachen für Verbrühungen im Labor sind Kontakt mit heißen Flüssigkeiten, zum Beispiel durch Spritzer bei </a:t>
            </a:r>
            <a:r>
              <a:rPr lang="de-DE" dirty="0" err="1" smtClean="0"/>
              <a:t>Siedeverzügen</a:t>
            </a:r>
            <a:r>
              <a:rPr lang="de-DE" dirty="0" smtClean="0"/>
              <a:t>, oder auch bei Kontakt mit heißem Dampf. Heiße Oberflächen wie Heizplatten können zu Verbrennungen führen. </a:t>
            </a:r>
          </a:p>
          <a:p>
            <a:endParaRPr lang="de-DE" dirty="0" smtClean="0"/>
          </a:p>
          <a:p>
            <a:r>
              <a:rPr lang="de-DE" dirty="0" smtClean="0"/>
              <a:t>Was sollten Sie bei einer Verbrühung als erstes tun? Entfernen Sie ggf. die durchnässte Kleidung, und kühlen Sie anschließend die Verletzung mit kaltem Wasser, zum Beispiel am Waschbecken oder unter der Notdusche.</a:t>
            </a:r>
          </a:p>
          <a:p>
            <a:endParaRPr lang="de-DE" dirty="0" smtClean="0"/>
          </a:p>
          <a:p>
            <a:r>
              <a:rPr lang="de-DE" dirty="0" smtClean="0"/>
              <a:t>Bei Verbrennungen kühlen Sie die verletzte Hautstelle ebenfalls mit viel kaltem Wasser. Beachten Sie aber, dass bei großflächigen Verbrennungen der Körper durch viel kaltes Wasser sehr stark auskühlen kann!</a:t>
            </a:r>
          </a:p>
          <a:p>
            <a:endParaRPr lang="de-DE" dirty="0" smtClean="0"/>
          </a:p>
          <a:p>
            <a:r>
              <a:rPr lang="de-DE" dirty="0" smtClean="0"/>
              <a:t>Was tun Sie jedoch, wenn der Laborkittel Feuer gefangen hat und brennt? Der erste Reflex ist häufig ein fluchtartiges Davonlaufen mit der Folge, dass die Flammen dadurch noch stärker entfacht werden. Stoppen Sie die menschliche Fackel, schlimmstenfalls, indem Sie sie zu Boden reißen. Rechnen Sie damit, dass der Betroffene eventuell unter Schock steht oder sich wehrt.</a:t>
            </a:r>
          </a:p>
          <a:p>
            <a:endParaRPr lang="de-DE" dirty="0" smtClean="0"/>
          </a:p>
          <a:p>
            <a:r>
              <a:rPr lang="de-DE" dirty="0" smtClean="0"/>
              <a:t>Im Idealfall ziehen Sie den Betroffenen sofort unter die Notdusche, löschen das Feuer mit Wasser, entfernen die Kleidung und kühlen die Brandwunde mit viel Wasser.</a:t>
            </a:r>
          </a:p>
          <a:p>
            <a:endParaRPr lang="de-DE" dirty="0" smtClean="0"/>
          </a:p>
          <a:p>
            <a:r>
              <a:rPr lang="de-DE" dirty="0" smtClean="0"/>
              <a:t>Rufen Sie bei schweren Verbrühungen und Verbrennungen immer den Notarzt, der die Wunde fachgerecht versorgen kann.</a:t>
            </a:r>
          </a:p>
          <a:p>
            <a:r>
              <a:rPr lang="de-DE" dirty="0" smtClean="0"/>
              <a:t>Kühlen Sie am besten so lange, bis der Rettungsdienst eintrifft.</a:t>
            </a:r>
          </a:p>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15</a:t>
            </a:fld>
            <a:endParaRPr lang="de-DE"/>
          </a:p>
        </p:txBody>
      </p:sp>
    </p:spTree>
    <p:extLst>
      <p:ext uri="{BB962C8B-B14F-4D97-AF65-F5344CB8AC3E}">
        <p14:creationId xmlns:p14="http://schemas.microsoft.com/office/powerpoint/2010/main" val="1539300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F803D59B-65B8-44D3-96B3-09C277B5A898}" type="slidenum">
              <a:rPr lang="de-DE" smtClean="0"/>
              <a:pPr/>
              <a:t>16</a:t>
            </a:fld>
            <a:endParaRPr lang="de-DE"/>
          </a:p>
        </p:txBody>
      </p:sp>
    </p:spTree>
    <p:extLst>
      <p:ext uri="{BB962C8B-B14F-4D97-AF65-F5344CB8AC3E}">
        <p14:creationId xmlns:p14="http://schemas.microsoft.com/office/powerpoint/2010/main" val="2246689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pic>
        <p:nvPicPr>
          <p:cNvPr id="8" name="Picture 20" descr="01-DGUV PPT-Titel_Fuß4zu3"/>
          <p:cNvPicPr>
            <a:picLocks noChangeAspect="1" noChangeArrowheads="1"/>
          </p:cNvPicPr>
          <p:nvPr userDrawn="1"/>
        </p:nvPicPr>
        <p:blipFill>
          <a:blip r:embed="rId2" cstate="print"/>
          <a:srcRect/>
          <a:stretch>
            <a:fillRect/>
          </a:stretch>
        </p:blipFill>
        <p:spPr bwMode="auto">
          <a:xfrm>
            <a:off x="0" y="5978525"/>
            <a:ext cx="9140825" cy="906463"/>
          </a:xfrm>
          <a:prstGeom prst="rect">
            <a:avLst/>
          </a:prstGeom>
          <a:noFill/>
          <a:ln w="9525">
            <a:noFill/>
            <a:miter lim="800000"/>
            <a:headEnd/>
            <a:tailEnd/>
          </a:ln>
        </p:spPr>
      </p:pic>
      <p:sp>
        <p:nvSpPr>
          <p:cNvPr id="2" name="Titel 1"/>
          <p:cNvSpPr>
            <a:spLocks noGrp="1"/>
          </p:cNvSpPr>
          <p:nvPr>
            <p:ph type="ctrTitle"/>
          </p:nvPr>
        </p:nvSpPr>
        <p:spPr>
          <a:xfrm>
            <a:off x="2051050" y="2162175"/>
            <a:ext cx="6662738" cy="936377"/>
          </a:xfrm>
        </p:spPr>
        <p:txBody>
          <a:bodyPr anchor="t" anchorCtr="0">
            <a:normAutofit/>
          </a:bodyPr>
          <a:lstStyle>
            <a:lvl1pPr algn="l">
              <a:defRPr sz="3000"/>
            </a:lvl1pPr>
          </a:lstStyle>
          <a:p>
            <a:r>
              <a:rPr lang="de-DE" dirty="0" smtClean="0"/>
              <a:t>Titelmasterformat durch Klicken bearbeiten</a:t>
            </a:r>
            <a:endParaRPr lang="de-DE" dirty="0"/>
          </a:p>
        </p:txBody>
      </p:sp>
      <p:sp>
        <p:nvSpPr>
          <p:cNvPr id="3" name="Untertitel 2"/>
          <p:cNvSpPr>
            <a:spLocks noGrp="1"/>
          </p:cNvSpPr>
          <p:nvPr>
            <p:ph type="subTitle" idx="1"/>
          </p:nvPr>
        </p:nvSpPr>
        <p:spPr>
          <a:xfrm>
            <a:off x="2051050" y="3170560"/>
            <a:ext cx="6662738" cy="2016224"/>
          </a:xfrm>
        </p:spPr>
        <p:txBody>
          <a:bodyPr>
            <a:normAutofit/>
          </a:bodyPr>
          <a:lstStyle>
            <a:lvl1pPr marL="0" indent="0" algn="l">
              <a:buNone/>
              <a:defRPr sz="2400" b="1">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smtClean="0"/>
              <a:t>Formatvorlage des Untertitelmasters durch Klicken bearbeiten</a:t>
            </a:r>
            <a:endParaRPr lang="de-DE" dirty="0"/>
          </a:p>
        </p:txBody>
      </p:sp>
      <p:pic>
        <p:nvPicPr>
          <p:cNvPr id="9" name="Grafik 8" descr="01 PPT-Kopf BG RCI -150dpi_4zu3.png"/>
          <p:cNvPicPr>
            <a:picLocks noChangeAspect="1"/>
          </p:cNvPicPr>
          <p:nvPr userDrawn="1"/>
        </p:nvPicPr>
        <p:blipFill>
          <a:blip r:embed="rId3" cstate="print"/>
          <a:stretch>
            <a:fillRect/>
          </a:stretch>
        </p:blipFill>
        <p:spPr>
          <a:xfrm>
            <a:off x="0" y="0"/>
            <a:ext cx="9144000" cy="1799376"/>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endParaRPr lang="de-DE"/>
          </a:p>
        </p:txBody>
      </p:sp>
      <p:sp>
        <p:nvSpPr>
          <p:cNvPr id="4" name="Fußzeilenplatzhalter 3"/>
          <p:cNvSpPr>
            <a:spLocks noGrp="1"/>
          </p:cNvSpPr>
          <p:nvPr>
            <p:ph type="ftr" sz="quarter" idx="11"/>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Erste Hilfe</a:t>
            </a:r>
            <a:endParaRPr lang="de-DE"/>
          </a:p>
        </p:txBody>
      </p:sp>
      <p:sp>
        <p:nvSpPr>
          <p:cNvPr id="5"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
        <p:nvSpPr>
          <p:cNvPr id="8" name="Titel 1"/>
          <p:cNvSpPr>
            <a:spLocks noGrp="1"/>
          </p:cNvSpPr>
          <p:nvPr>
            <p:ph type="title"/>
          </p:nvPr>
        </p:nvSpPr>
        <p:spPr>
          <a:xfrm>
            <a:off x="554038" y="1196752"/>
            <a:ext cx="8156824" cy="449263"/>
          </a:xfrm>
        </p:spPr>
        <p:txBody>
          <a:bodyPr/>
          <a:lstStyle>
            <a:lvl1pPr>
              <a:defRPr baseline="0"/>
            </a:lvl1pPr>
          </a:lstStyle>
          <a:p>
            <a:r>
              <a:rPr lang="de-DE" dirty="0" smtClean="0"/>
              <a:t>Titelmasterformat durch Klicken bearbeiten</a:t>
            </a:r>
            <a:endParaRPr lang="de-DE" dirty="0"/>
          </a:p>
        </p:txBody>
      </p:sp>
      <p:sp>
        <p:nvSpPr>
          <p:cNvPr id="9" name="Inhaltsplatzhalter 2"/>
          <p:cNvSpPr>
            <a:spLocks noGrp="1"/>
          </p:cNvSpPr>
          <p:nvPr>
            <p:ph idx="1"/>
          </p:nvPr>
        </p:nvSpPr>
        <p:spPr>
          <a:xfrm>
            <a:off x="554038" y="1772816"/>
            <a:ext cx="8156824" cy="4177134"/>
          </a:xfrm>
        </p:spPr>
        <p:txBody>
          <a:bodyPr/>
          <a:lstStyle>
            <a:lvl1pPr marL="0">
              <a:defRPr sz="2000" baseline="0">
                <a:latin typeface="Fließtext"/>
              </a:defRPr>
            </a:lvl1pPr>
            <a:lvl2pPr>
              <a:defRPr baseline="0">
                <a:latin typeface="Fließtext"/>
              </a:defRPr>
            </a:lvl2pPr>
          </a:lstStyle>
          <a:p>
            <a:pPr lvl="0"/>
            <a:r>
              <a:rPr lang="de-DE" dirty="0" smtClean="0"/>
              <a:t>Textmasterformat bearbeiten</a:t>
            </a:r>
          </a:p>
          <a:p>
            <a:pPr lvl="0"/>
            <a:endParaRPr lang="de-DE" dirty="0" smtClean="0"/>
          </a:p>
          <a:p>
            <a:pPr lvl="1"/>
            <a:r>
              <a:rPr lang="de-DE" dirty="0" smtClean="0"/>
              <a:t>Zweite Ebene</a:t>
            </a:r>
          </a:p>
          <a:p>
            <a:pPr lvl="1"/>
            <a:endParaRPr lang="de-DE" dirty="0" smtClean="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zweispaltiger Text/zwei Inhalte">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554038" y="2057400"/>
            <a:ext cx="3960000" cy="3892550"/>
          </a:xfrm>
        </p:spPr>
        <p:txBody>
          <a:bodyPr/>
          <a:lstStyle>
            <a:lvl3pPr>
              <a:defRPr sz="1400"/>
            </a:lvl3pPr>
          </a:lstStyle>
          <a:p>
            <a:pPr lvl="0"/>
            <a:r>
              <a:rPr lang="de-DE" dirty="0" smtClean="0"/>
              <a:t>Textmasterformat bearbeiten</a:t>
            </a:r>
          </a:p>
          <a:p>
            <a:pPr lvl="1"/>
            <a:r>
              <a:rPr lang="de-DE" dirty="0" smtClean="0"/>
              <a:t>Zweite Ebene</a:t>
            </a:r>
          </a:p>
          <a:p>
            <a:pPr lvl="2"/>
            <a:r>
              <a:rPr lang="de-DE" dirty="0" smtClean="0"/>
              <a:t>Dritte Ebene</a:t>
            </a:r>
          </a:p>
        </p:txBody>
      </p:sp>
      <p:sp>
        <p:nvSpPr>
          <p:cNvPr id="7" name="Inhaltsplatzhalter 2"/>
          <p:cNvSpPr>
            <a:spLocks noGrp="1"/>
          </p:cNvSpPr>
          <p:nvPr>
            <p:ph idx="13"/>
          </p:nvPr>
        </p:nvSpPr>
        <p:spPr>
          <a:xfrm>
            <a:off x="4753788" y="2057400"/>
            <a:ext cx="3960000" cy="389255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endParaRPr lang="de-DE"/>
          </a:p>
        </p:txBody>
      </p:sp>
      <p:sp>
        <p:nvSpPr>
          <p:cNvPr id="11" name="Fußzeilenplatzhalter 3"/>
          <p:cNvSpPr>
            <a:spLocks noGrp="1"/>
          </p:cNvSpPr>
          <p:nvPr>
            <p:ph type="ftr" sz="quarter" idx="11"/>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Erste Hilfe</a:t>
            </a:r>
            <a:endParaRPr lang="de-DE"/>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Text und Inhalt 1">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554038" y="2057400"/>
            <a:ext cx="5292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Inhaltsplatzhalter 2"/>
          <p:cNvSpPr>
            <a:spLocks noGrp="1"/>
          </p:cNvSpPr>
          <p:nvPr>
            <p:ph idx="13" hasCustomPrompt="1"/>
          </p:nvPr>
        </p:nvSpPr>
        <p:spPr>
          <a:xfrm>
            <a:off x="6085788" y="2057400"/>
            <a:ext cx="2628000" cy="3892550"/>
          </a:xfrm>
        </p:spPr>
        <p:txBody>
          <a:bodyPr/>
          <a:lstStyle>
            <a:lvl1pPr>
              <a:defRPr/>
            </a:lvl1pPr>
          </a:lstStyle>
          <a:p>
            <a:pPr lvl="0"/>
            <a:r>
              <a:rPr lang="de-DE" smtClean="0"/>
              <a:t>Objekt</a:t>
            </a:r>
            <a:endParaRPr lang="de-DE"/>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endParaRPr lang="de-DE"/>
          </a:p>
        </p:txBody>
      </p:sp>
      <p:sp>
        <p:nvSpPr>
          <p:cNvPr id="11" name="Fußzeilenplatzhalter 3"/>
          <p:cNvSpPr>
            <a:spLocks noGrp="1"/>
          </p:cNvSpPr>
          <p:nvPr>
            <p:ph type="ftr" sz="quarter" idx="11"/>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Erste Hilfe</a:t>
            </a:r>
            <a:endParaRPr lang="de-DE"/>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Inhalt 2">
    <p:spTree>
      <p:nvGrpSpPr>
        <p:cNvPr id="1" name=""/>
        <p:cNvGrpSpPr/>
        <p:nvPr/>
      </p:nvGrpSpPr>
      <p:grpSpPr>
        <a:xfrm>
          <a:off x="0" y="0"/>
          <a:ext cx="0" cy="0"/>
          <a:chOff x="0" y="0"/>
          <a:chExt cx="0" cy="0"/>
        </a:xfrm>
      </p:grpSpPr>
      <p:sp>
        <p:nvSpPr>
          <p:cNvPr id="8" name="Titel 1"/>
          <p:cNvSpPr>
            <a:spLocks noGrp="1"/>
          </p:cNvSpPr>
          <p:nvPr>
            <p:ph type="title"/>
          </p:nvPr>
        </p:nvSpPr>
        <p:spPr>
          <a:xfrm>
            <a:off x="554038" y="1340768"/>
            <a:ext cx="8156824" cy="449263"/>
          </a:xfrm>
        </p:spPr>
        <p:txBody>
          <a:bodyPr/>
          <a:lstStyle/>
          <a:p>
            <a:r>
              <a:rPr lang="de-DE" smtClean="0"/>
              <a:t>Titelmasterformat durch Klicken bearbeiten</a:t>
            </a:r>
            <a:endParaRPr lang="de-DE"/>
          </a:p>
        </p:txBody>
      </p:sp>
      <p:sp>
        <p:nvSpPr>
          <p:cNvPr id="9" name="Inhaltsplatzhalter 2"/>
          <p:cNvSpPr>
            <a:spLocks noGrp="1"/>
          </p:cNvSpPr>
          <p:nvPr>
            <p:ph idx="1"/>
          </p:nvPr>
        </p:nvSpPr>
        <p:spPr>
          <a:xfrm>
            <a:off x="3419872" y="2057400"/>
            <a:ext cx="5292000" cy="389255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Inhaltsplatzhalter 2"/>
          <p:cNvSpPr>
            <a:spLocks noGrp="1"/>
          </p:cNvSpPr>
          <p:nvPr>
            <p:ph idx="13" hasCustomPrompt="1"/>
          </p:nvPr>
        </p:nvSpPr>
        <p:spPr>
          <a:xfrm>
            <a:off x="554038" y="2057400"/>
            <a:ext cx="2628000" cy="3892550"/>
          </a:xfrm>
        </p:spPr>
        <p:txBody>
          <a:bodyPr/>
          <a:lstStyle>
            <a:lvl1pPr>
              <a:defRPr/>
            </a:lvl1pPr>
          </a:lstStyle>
          <a:p>
            <a:pPr lvl="0"/>
            <a:r>
              <a:rPr lang="de-DE" smtClean="0"/>
              <a:t>Objekt</a:t>
            </a:r>
            <a:endParaRPr lang="de-DE"/>
          </a:p>
        </p:txBody>
      </p:sp>
      <p:sp>
        <p:nvSpPr>
          <p:cNvPr id="10" name="Datumsplatzhalter 2"/>
          <p:cNvSpPr>
            <a:spLocks noGrp="1"/>
          </p:cNvSpPr>
          <p:nvPr>
            <p:ph type="dt" sz="half" idx="10"/>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endParaRPr lang="de-DE"/>
          </a:p>
        </p:txBody>
      </p:sp>
      <p:sp>
        <p:nvSpPr>
          <p:cNvPr id="11" name="Fußzeilenplatzhalter 3"/>
          <p:cNvSpPr>
            <a:spLocks noGrp="1"/>
          </p:cNvSpPr>
          <p:nvPr>
            <p:ph type="ftr" sz="quarter" idx="11"/>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Erste Hilfe</a:t>
            </a:r>
            <a:endParaRPr lang="de-DE"/>
          </a:p>
        </p:txBody>
      </p:sp>
      <p:sp>
        <p:nvSpPr>
          <p:cNvPr id="12" name="Foliennummernplatzhalter 4"/>
          <p:cNvSpPr>
            <a:spLocks noGrp="1"/>
          </p:cNvSpPr>
          <p:nvPr>
            <p:ph type="sldNum" sz="quarter" idx="12"/>
          </p:nvPr>
        </p:nvSpPr>
        <p:spPr>
          <a:xfrm>
            <a:off x="7308304" y="6381328"/>
            <a:ext cx="1402060" cy="476672"/>
          </a:xfrm>
          <a:prstGeom prst="rect">
            <a:avLst/>
          </a:prstGeom>
        </p:spPr>
        <p:txBody>
          <a:bodyPr lIns="0" rIns="0" anchor="ctr" anchorCtr="0"/>
          <a:lstStyle>
            <a:lvl1pPr>
              <a:defRPr sz="1300">
                <a:solidFill>
                  <a:schemeClr val="bg1"/>
                </a:solidFill>
              </a:defRPr>
            </a:lvl1pPr>
          </a:lstStyle>
          <a:p>
            <a:fld id="{23A8995E-485D-4211-9F53-18892AE58A70}" type="slidenum">
              <a:rPr lang="de-DE" smtClean="0"/>
              <a:pPr/>
              <a:t>‹Nr.›</a:t>
            </a:fld>
            <a:endParaRPr lang="de-DE"/>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lauf im Hintergrund">
    <p:bg>
      <p:bgPr>
        <a:gradFill flip="none" rotWithShape="1">
          <a:gsLst>
            <a:gs pos="0">
              <a:schemeClr val="bg1">
                <a:tint val="40000"/>
                <a:satMod val="350000"/>
              </a:schemeClr>
            </a:gs>
            <a:gs pos="40000">
              <a:schemeClr val="bg1">
                <a:tint val="45000"/>
                <a:shade val="99000"/>
                <a:satMod val="350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endParaRPr lang="de-DE" dirty="0"/>
          </a:p>
        </p:txBody>
      </p:sp>
      <p:sp>
        <p:nvSpPr>
          <p:cNvPr id="4" name="Fußzeilenplatzhalter 3"/>
          <p:cNvSpPr>
            <a:spLocks noGrp="1"/>
          </p:cNvSpPr>
          <p:nvPr>
            <p:ph type="ftr" sz="quarter" idx="11"/>
          </p:nvPr>
        </p:nvSpPr>
        <p:spPr/>
        <p:txBody>
          <a:bodyPr/>
          <a:lstStyle/>
          <a:p>
            <a:pPr>
              <a:defRPr/>
            </a:pPr>
            <a:r>
              <a:rPr lang="de-DE" smtClean="0"/>
              <a:t>Unterweisung: Erste Hilfe</a:t>
            </a:r>
            <a:endParaRPr lang="de-DE" dirty="0"/>
          </a:p>
        </p:txBody>
      </p:sp>
      <p:sp>
        <p:nvSpPr>
          <p:cNvPr id="5" name="Foliennummernplatzhalter 4"/>
          <p:cNvSpPr>
            <a:spLocks noGrp="1"/>
          </p:cNvSpPr>
          <p:nvPr>
            <p:ph type="sldNum" sz="quarter" idx="12"/>
          </p:nvPr>
        </p:nvSpPr>
        <p:spPr/>
        <p:txBody>
          <a:bodyPr/>
          <a:lstStyle/>
          <a:p>
            <a:fld id="{23A8995E-485D-4211-9F53-18892AE58A70}" type="slidenum">
              <a:rPr lang="de-DE" smtClean="0"/>
              <a:pPr/>
              <a:t>‹Nr.›</a:t>
            </a:fld>
            <a:endParaRPr lang="de-DE"/>
          </a:p>
        </p:txBody>
      </p:sp>
    </p:spTree>
    <p:extLst>
      <p:ext uri="{BB962C8B-B14F-4D97-AF65-F5344CB8AC3E}">
        <p14:creationId xmlns:p14="http://schemas.microsoft.com/office/powerpoint/2010/main" val="34484745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1" descr="02-DGUV PPT_Fuß-Folgeseite_3zu4"/>
          <p:cNvPicPr>
            <a:picLocks noChangeAspect="1" noChangeArrowheads="1"/>
          </p:cNvPicPr>
          <p:nvPr/>
        </p:nvPicPr>
        <p:blipFill>
          <a:blip r:embed="rId8" cstate="print"/>
          <a:srcRect/>
          <a:stretch>
            <a:fillRect/>
          </a:stretch>
        </p:blipFill>
        <p:spPr bwMode="auto">
          <a:xfrm>
            <a:off x="3175" y="6402784"/>
            <a:ext cx="9140825" cy="482600"/>
          </a:xfrm>
          <a:prstGeom prst="rect">
            <a:avLst/>
          </a:prstGeom>
          <a:noFill/>
          <a:ln w="9525">
            <a:noFill/>
            <a:miter lim="800000"/>
            <a:headEnd/>
            <a:tailEnd/>
          </a:ln>
        </p:spPr>
      </p:pic>
      <p:sp>
        <p:nvSpPr>
          <p:cNvPr id="2" name="Titelplatzhalter 1"/>
          <p:cNvSpPr>
            <a:spLocks noGrp="1"/>
          </p:cNvSpPr>
          <p:nvPr>
            <p:ph type="title"/>
          </p:nvPr>
        </p:nvSpPr>
        <p:spPr>
          <a:xfrm>
            <a:off x="554400" y="1195200"/>
            <a:ext cx="8174038" cy="435124"/>
          </a:xfrm>
          <a:prstGeom prst="rect">
            <a:avLst/>
          </a:prstGeom>
        </p:spPr>
        <p:txBody>
          <a:bodyPr vert="horz" lIns="90000" tIns="46800" rIns="90000" bIns="46800" rtlCol="0" anchor="t" anchorCtr="0">
            <a:normAutofit/>
          </a:bodyPr>
          <a:lstStyle/>
          <a:p>
            <a:r>
              <a:rPr lang="de-DE" dirty="0" smtClean="0"/>
              <a:t>Titelmasterformat durch Klicken bearbeiten</a:t>
            </a:r>
            <a:endParaRPr lang="de-DE" dirty="0"/>
          </a:p>
        </p:txBody>
      </p:sp>
      <p:sp>
        <p:nvSpPr>
          <p:cNvPr id="3" name="Textplatzhalter 2"/>
          <p:cNvSpPr>
            <a:spLocks noGrp="1"/>
          </p:cNvSpPr>
          <p:nvPr>
            <p:ph type="body" idx="1"/>
          </p:nvPr>
        </p:nvSpPr>
        <p:spPr>
          <a:xfrm>
            <a:off x="539750" y="2060575"/>
            <a:ext cx="8174038" cy="3240633"/>
          </a:xfrm>
          <a:prstGeom prst="rect">
            <a:avLst/>
          </a:prstGeom>
          <a:noFill/>
        </p:spPr>
        <p:txBody>
          <a:bodyPr vert="horz" lIns="0" tIns="0" rIns="0" bIns="0" rtlCol="0">
            <a:normAutofit/>
          </a:bodyPr>
          <a:lstStyle/>
          <a:p>
            <a:pPr lvl="0"/>
            <a:r>
              <a:rPr lang="de-DE" dirty="0" smtClean="0"/>
              <a:t>Textmasterformate durch Klicken bearbeiten</a:t>
            </a:r>
          </a:p>
          <a:p>
            <a:pPr lvl="0"/>
            <a:endParaRPr lang="de-DE" dirty="0" smtClean="0"/>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8" name="Datumsplatzhalter 2"/>
          <p:cNvSpPr>
            <a:spLocks noGrp="1"/>
          </p:cNvSpPr>
          <p:nvPr>
            <p:ph type="dt" sz="half" idx="2"/>
          </p:nvPr>
        </p:nvSpPr>
        <p:spPr>
          <a:xfrm>
            <a:off x="5796336" y="6381328"/>
            <a:ext cx="1223936" cy="476672"/>
          </a:xfrm>
          <a:prstGeom prst="rect">
            <a:avLst/>
          </a:prstGeom>
        </p:spPr>
        <p:txBody>
          <a:bodyPr lIns="0" rIns="0" anchor="ctr" anchorCtr="0"/>
          <a:lstStyle>
            <a:lvl1pPr algn="r">
              <a:defRPr sz="1300">
                <a:solidFill>
                  <a:schemeClr val="bg1"/>
                </a:solidFill>
              </a:defRPr>
            </a:lvl1pPr>
          </a:lstStyle>
          <a:p>
            <a:endParaRPr lang="de-DE" dirty="0"/>
          </a:p>
        </p:txBody>
      </p:sp>
      <p:sp>
        <p:nvSpPr>
          <p:cNvPr id="19" name="Fußzeilenplatzhalter 3"/>
          <p:cNvSpPr>
            <a:spLocks noGrp="1"/>
          </p:cNvSpPr>
          <p:nvPr>
            <p:ph type="ftr" sz="quarter" idx="3"/>
          </p:nvPr>
        </p:nvSpPr>
        <p:spPr>
          <a:xfrm>
            <a:off x="554038" y="6381326"/>
            <a:ext cx="4248274" cy="476674"/>
          </a:xfrm>
          <a:prstGeom prst="rect">
            <a:avLst/>
          </a:prstGeom>
        </p:spPr>
        <p:txBody>
          <a:bodyPr lIns="0" anchor="ctr" anchorCtr="0"/>
          <a:lstStyle>
            <a:lvl1pPr algn="l">
              <a:defRPr sz="1300">
                <a:solidFill>
                  <a:schemeClr val="bg1"/>
                </a:solidFill>
              </a:defRPr>
            </a:lvl1pPr>
          </a:lstStyle>
          <a:p>
            <a:pPr>
              <a:defRPr/>
            </a:pPr>
            <a:r>
              <a:rPr lang="de-DE" smtClean="0"/>
              <a:t>Unterweisung: Erste Hilfe</a:t>
            </a:r>
            <a:endParaRPr lang="de-DE" dirty="0"/>
          </a:p>
        </p:txBody>
      </p:sp>
      <p:sp>
        <p:nvSpPr>
          <p:cNvPr id="20" name="Foliennummernplatzhalter 4"/>
          <p:cNvSpPr>
            <a:spLocks noGrp="1"/>
          </p:cNvSpPr>
          <p:nvPr>
            <p:ph type="sldNum" sz="quarter" idx="4"/>
          </p:nvPr>
        </p:nvSpPr>
        <p:spPr>
          <a:xfrm>
            <a:off x="7308304" y="6381328"/>
            <a:ext cx="1402060" cy="476672"/>
          </a:xfrm>
          <a:prstGeom prst="rect">
            <a:avLst/>
          </a:prstGeom>
        </p:spPr>
        <p:txBody>
          <a:bodyPr lIns="0" rIns="0" anchor="ctr" anchorCtr="0"/>
          <a:lstStyle>
            <a:lvl1pPr algn="r">
              <a:defRPr sz="1300">
                <a:solidFill>
                  <a:schemeClr val="bg1"/>
                </a:solidFill>
              </a:defRPr>
            </a:lvl1pPr>
          </a:lstStyle>
          <a:p>
            <a:fld id="{23A8995E-485D-4211-9F53-18892AE58A70}" type="slidenum">
              <a:rPr lang="de-DE" smtClean="0"/>
              <a:pPr/>
              <a:t>‹Nr.›</a:t>
            </a:fld>
            <a:endParaRPr lang="de-DE"/>
          </a:p>
        </p:txBody>
      </p:sp>
      <p:pic>
        <p:nvPicPr>
          <p:cNvPr id="9" name="Grafik 8" descr="02 PPT-Kopf BG RCI-150dpi_4zu3.png"/>
          <p:cNvPicPr>
            <a:picLocks noChangeAspect="1"/>
          </p:cNvPicPr>
          <p:nvPr/>
        </p:nvPicPr>
        <p:blipFill>
          <a:blip r:embed="rId9" cstate="print"/>
          <a:stretch>
            <a:fillRect/>
          </a:stretch>
        </p:blipFill>
        <p:spPr>
          <a:xfrm>
            <a:off x="-13594" y="-15544"/>
            <a:ext cx="9144000" cy="98405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hf hdr="0" dt="0"/>
  <p:txStyles>
    <p:titleStyle>
      <a:lvl1pPr algn="l" defTabSz="914400" rtl="0" eaLnBrk="1" latinLnBrk="0" hangingPunct="1">
        <a:spcBef>
          <a:spcPct val="0"/>
        </a:spcBef>
        <a:buNone/>
        <a:defRPr sz="2600" b="1" kern="1200">
          <a:solidFill>
            <a:schemeClr val="tx2"/>
          </a:solidFill>
          <a:latin typeface="+mj-lt"/>
          <a:ea typeface="+mj-ea"/>
          <a:cs typeface="+mj-cs"/>
        </a:defRPr>
      </a:lvl1pPr>
    </p:titleStyle>
    <p:bodyStyle>
      <a:lvl1pPr marL="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microsoft.com/office/2007/relationships/media" Target="../media/media3.wmv"/><Relationship Id="rId7" Type="http://schemas.openxmlformats.org/officeDocument/2006/relationships/image" Target="../media/image31.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30.png"/><Relationship Id="rId5" Type="http://schemas.openxmlformats.org/officeDocument/2006/relationships/slideLayout" Target="../slideLayouts/slideLayout6.xml"/><Relationship Id="rId4" Type="http://schemas.openxmlformats.org/officeDocument/2006/relationships/video" Target="../media/media3.wmv"/></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e-DE" dirty="0" smtClean="0"/>
              <a:t>Unterweisungshilfe: Erste Hilfe</a:t>
            </a:r>
            <a:endParaRPr lang="de-DE"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924944"/>
            <a:ext cx="4896544" cy="2754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9" name="Rechteck 8"/>
          <p:cNvSpPr/>
          <p:nvPr/>
        </p:nvSpPr>
        <p:spPr>
          <a:xfrm>
            <a:off x="531753" y="2176010"/>
            <a:ext cx="3824223" cy="41657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Picture 2" descr="Z:\INTERNET\htdocs\projekte\sail_3_1\unterweisungshilfen\erste-hilfe\bilder\erste-hilfe-einrichtun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171" y="2176010"/>
            <a:ext cx="4842829" cy="4165774"/>
          </a:xfrm>
          <a:prstGeom prst="rect">
            <a:avLst/>
          </a:prstGeom>
          <a:noFill/>
          <a:extLst>
            <a:ext uri="{909E8E84-426E-40DD-AFC4-6F175D3DCCD1}">
              <a14:hiddenFill xmlns:a14="http://schemas.microsoft.com/office/drawing/2010/main">
                <a:solidFill>
                  <a:srgbClr val="FFFFFF"/>
                </a:solidFill>
              </a14:hiddenFill>
            </a:ext>
          </a:extLst>
        </p:spPr>
      </p:pic>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10</a:t>
            </a:fld>
            <a:endParaRPr lang="de-DE"/>
          </a:p>
        </p:txBody>
      </p:sp>
      <p:sp>
        <p:nvSpPr>
          <p:cNvPr id="6" name="Inhaltsplatzhalter 5"/>
          <p:cNvSpPr txBox="1">
            <a:spLocks/>
          </p:cNvSpPr>
          <p:nvPr/>
        </p:nvSpPr>
        <p:spPr>
          <a:xfrm>
            <a:off x="611560" y="3031631"/>
            <a:ext cx="3600400" cy="3277689"/>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Font typeface="Arial" panose="020B0604020202020204" pitchFamily="34" charset="0"/>
              <a:buChar char="•"/>
            </a:pPr>
            <a:r>
              <a:rPr lang="de-DE" sz="1400" dirty="0"/>
              <a:t>Die organisatorischen Voraussetzungen für eine schnelle Erste Hilfe müssen gegeben sein.</a:t>
            </a:r>
          </a:p>
          <a:p>
            <a:pPr marL="180975" indent="-180975">
              <a:buFont typeface="Arial" panose="020B0604020202020204" pitchFamily="34" charset="0"/>
              <a:buChar char="•"/>
            </a:pPr>
            <a:r>
              <a:rPr lang="de-DE" sz="1400" dirty="0"/>
              <a:t>Sie sollten den Alarm- und Rettungsplan kennen.</a:t>
            </a:r>
          </a:p>
          <a:p>
            <a:pPr marL="180975" indent="-180975">
              <a:buFont typeface="Arial" panose="020B0604020202020204" pitchFamily="34" charset="0"/>
              <a:buChar char="•"/>
            </a:pPr>
            <a:r>
              <a:rPr lang="de-DE" sz="1400" dirty="0"/>
              <a:t>Er gibt Auskunft über alle Notrufnummern (Ersthelfer, Betriebssanitäter, Ärzte und Krankenhäuser) und die Lage der Erste-Hilfe-Mittel.</a:t>
            </a:r>
          </a:p>
          <a:p>
            <a:pPr marL="180975" indent="-180975">
              <a:buFont typeface="Arial" panose="020B0604020202020204" pitchFamily="34" charset="0"/>
              <a:buChar char="•"/>
            </a:pPr>
            <a:r>
              <a:rPr lang="de-DE" sz="1400" dirty="0"/>
              <a:t>Piktogramme zeigen Ihnen den Weg zu den Erste-Hilfe-Einrichtungen.</a:t>
            </a:r>
          </a:p>
          <a:p>
            <a:pPr marL="180975" indent="-180975">
              <a:buFont typeface="Arial" panose="020B0604020202020204" pitchFamily="34" charset="0"/>
              <a:buChar char="•"/>
            </a:pPr>
            <a:r>
              <a:rPr lang="de-DE" sz="1400" dirty="0"/>
              <a:t>Machen Sie sich mit der Situation in Ihrem Labor vertraut.</a:t>
            </a:r>
          </a:p>
          <a:p>
            <a:pPr marL="180975" indent="-180975"/>
            <a:endParaRPr lang="de-DE" sz="1400"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234" y="2277244"/>
            <a:ext cx="1733550" cy="647700"/>
          </a:xfrm>
          <a:prstGeom prst="rect">
            <a:avLst/>
          </a:prstGeom>
        </p:spPr>
      </p:pic>
      <p:sp>
        <p:nvSpPr>
          <p:cNvPr id="5" name="Titel 4"/>
          <p:cNvSpPr>
            <a:spLocks noGrp="1"/>
          </p:cNvSpPr>
          <p:nvPr>
            <p:ph type="title" idx="4294967295"/>
          </p:nvPr>
        </p:nvSpPr>
        <p:spPr/>
        <p:txBody>
          <a:bodyPr>
            <a:noAutofit/>
          </a:bodyPr>
          <a:lstStyle/>
          <a:p>
            <a:r>
              <a:rPr lang="de-DE" dirty="0" smtClean="0"/>
              <a:t>Wo finden Sie Erste</a:t>
            </a:r>
            <a:r>
              <a:rPr lang="de-DE" baseline="0" dirty="0" smtClean="0"/>
              <a:t>-Hilfe-Einrichtungen und Erste-Hilfe-Mittel?</a:t>
            </a:r>
            <a:endParaRPr lang="de-DE" dirty="0"/>
          </a:p>
        </p:txBody>
      </p:sp>
    </p:spTree>
    <p:extLst>
      <p:ext uri="{BB962C8B-B14F-4D97-AF65-F5344CB8AC3E}">
        <p14:creationId xmlns:p14="http://schemas.microsoft.com/office/powerpoint/2010/main" val="34785224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11</a:t>
            </a:fld>
            <a:endParaRPr lang="de-DE"/>
          </a:p>
        </p:txBody>
      </p:sp>
      <p:sp>
        <p:nvSpPr>
          <p:cNvPr id="8" name="Textfeld 7"/>
          <p:cNvSpPr txBox="1"/>
          <p:nvPr/>
        </p:nvSpPr>
        <p:spPr>
          <a:xfrm>
            <a:off x="770063" y="4248367"/>
            <a:ext cx="6106193" cy="1484889"/>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108000" rIns="180000" bIns="180000" rtlCol="0">
            <a:spAutoFit/>
          </a:bodyPr>
          <a:lstStyle/>
          <a:p>
            <a:r>
              <a:rPr lang="de-DE" sz="1600" b="1" dirty="0" smtClean="0">
                <a:solidFill>
                  <a:schemeClr val="bg2"/>
                </a:solidFill>
                <a:latin typeface="Fließtext"/>
              </a:rPr>
              <a:t>Geschieht </a:t>
            </a:r>
            <a:r>
              <a:rPr lang="de-DE" sz="1600" b="1" dirty="0">
                <a:solidFill>
                  <a:schemeClr val="bg2"/>
                </a:solidFill>
                <a:latin typeface="Fließtext"/>
              </a:rPr>
              <a:t>ein Unfall im Labor, dann sind oft spezielle </a:t>
            </a:r>
            <a:endParaRPr lang="de-DE" sz="1600" b="1" dirty="0" smtClean="0">
              <a:solidFill>
                <a:schemeClr val="bg2"/>
              </a:solidFill>
              <a:latin typeface="Fließtext"/>
            </a:endParaRPr>
          </a:p>
          <a:p>
            <a:r>
              <a:rPr lang="de-DE" sz="1600" b="1" dirty="0" smtClean="0">
                <a:solidFill>
                  <a:schemeClr val="bg2"/>
                </a:solidFill>
                <a:latin typeface="Fließtext"/>
              </a:rPr>
              <a:t>Erste-Hilfe-Maßnahmen </a:t>
            </a:r>
            <a:r>
              <a:rPr lang="de-DE" sz="1600" b="1" dirty="0">
                <a:solidFill>
                  <a:schemeClr val="bg2"/>
                </a:solidFill>
                <a:latin typeface="Fließtext"/>
              </a:rPr>
              <a:t>gefragt.</a:t>
            </a:r>
          </a:p>
          <a:p>
            <a:pPr>
              <a:spcBef>
                <a:spcPts val="1200"/>
              </a:spcBef>
            </a:pPr>
            <a:r>
              <a:rPr lang="de-DE" sz="1600" dirty="0" smtClean="0">
                <a:solidFill>
                  <a:schemeClr val="bg2"/>
                </a:solidFill>
                <a:latin typeface="Fließtext"/>
              </a:rPr>
              <a:t>Wissen </a:t>
            </a:r>
            <a:r>
              <a:rPr lang="de-DE" sz="1600" dirty="0">
                <a:solidFill>
                  <a:schemeClr val="bg2"/>
                </a:solidFill>
                <a:latin typeface="Fließtext"/>
              </a:rPr>
              <a:t>Sie, wo Sie die Angaben zu den notwendigen Schutz- und Erste-Hilfe-Maßnahmen finden</a:t>
            </a:r>
            <a:r>
              <a:rPr lang="de-DE" sz="1600" dirty="0" smtClean="0">
                <a:solidFill>
                  <a:schemeClr val="bg2"/>
                </a:solidFill>
                <a:latin typeface="Fließtext"/>
              </a:rPr>
              <a:t>?</a:t>
            </a:r>
          </a:p>
        </p:txBody>
      </p:sp>
      <p:pic>
        <p:nvPicPr>
          <p:cNvPr id="4099" name="Picture 3" descr="C:\Users\tm.TM-ONLINE\Desktop\ppt Präsentation Unterweisungshilfen\erste-hilfe-typis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16833"/>
            <a:ext cx="8068121" cy="1872207"/>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idx="4294967295"/>
          </p:nvPr>
        </p:nvSpPr>
        <p:spPr>
          <a:xfrm>
            <a:off x="554400" y="1195200"/>
            <a:ext cx="8388000" cy="435124"/>
          </a:xfrm>
        </p:spPr>
        <p:txBody>
          <a:bodyPr>
            <a:noAutofit/>
          </a:bodyPr>
          <a:lstStyle/>
          <a:p>
            <a:r>
              <a:rPr lang="de-DE" dirty="0" smtClean="0"/>
              <a:t>Erste-Hilfe-Maßnahmen bei typischen Laborunfällen</a:t>
            </a:r>
            <a:endParaRPr lang="de-DE" dirty="0"/>
          </a:p>
        </p:txBody>
      </p:sp>
    </p:spTree>
    <p:extLst>
      <p:ext uri="{BB962C8B-B14F-4D97-AF65-F5344CB8AC3E}">
        <p14:creationId xmlns:p14="http://schemas.microsoft.com/office/powerpoint/2010/main" val="12763856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12</a:t>
            </a:fld>
            <a:endParaRPr lang="de-DE"/>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117" y="4145026"/>
            <a:ext cx="1733550" cy="647700"/>
          </a:xfrm>
          <a:prstGeom prst="rect">
            <a:avLst/>
          </a:prstGeom>
        </p:spPr>
      </p:pic>
      <p:sp>
        <p:nvSpPr>
          <p:cNvPr id="8" name="Textfeld 7"/>
          <p:cNvSpPr txBox="1"/>
          <p:nvPr/>
        </p:nvSpPr>
        <p:spPr>
          <a:xfrm>
            <a:off x="770063" y="3977113"/>
            <a:ext cx="7978401" cy="2188191"/>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108000" rIns="180000" bIns="180000" rtlCol="0">
            <a:spAutoFit/>
          </a:bodyPr>
          <a:lstStyle/>
          <a:p>
            <a:pPr marL="180975" indent="-180975">
              <a:buFont typeface="Arial" panose="020B0604020202020204" pitchFamily="34" charset="0"/>
              <a:buChar char="•"/>
            </a:pPr>
            <a:endParaRPr lang="de-DE" sz="1600" dirty="0">
              <a:solidFill>
                <a:schemeClr val="bg2"/>
              </a:solidFill>
              <a:latin typeface="Fließtext"/>
            </a:endParaRPr>
          </a:p>
          <a:p>
            <a:pPr marL="180975" indent="-180975">
              <a:buFont typeface="Arial" panose="020B0604020202020204" pitchFamily="34" charset="0"/>
              <a:buChar char="•"/>
            </a:pPr>
            <a:endParaRPr lang="de-DE" sz="1600" dirty="0" smtClean="0">
              <a:solidFill>
                <a:schemeClr val="bg2"/>
              </a:solidFill>
              <a:latin typeface="Fließtext"/>
            </a:endParaRPr>
          </a:p>
          <a:p>
            <a:pPr marL="180975" indent="-180975">
              <a:buFont typeface="Arial" panose="020B0604020202020204" pitchFamily="34" charset="0"/>
              <a:buChar char="•"/>
            </a:pPr>
            <a:endParaRPr lang="de-DE" sz="1600" dirty="0">
              <a:solidFill>
                <a:schemeClr val="bg2"/>
              </a:solidFill>
              <a:latin typeface="Fließtext"/>
            </a:endParaRPr>
          </a:p>
          <a:p>
            <a:pPr marL="180975" indent="-180975">
              <a:buFont typeface="Arial" panose="020B0604020202020204" pitchFamily="34" charset="0"/>
              <a:buChar char="•"/>
            </a:pPr>
            <a:r>
              <a:rPr lang="de-DE" sz="1400" dirty="0">
                <a:solidFill>
                  <a:schemeClr val="bg2"/>
                </a:solidFill>
                <a:latin typeface="Fließtext"/>
              </a:rPr>
              <a:t>Machen Sie sich bewusst, welche Gefährdungen bei Ihnen auftreten können und welche Sofortmaßnahmen greifen.</a:t>
            </a:r>
          </a:p>
          <a:p>
            <a:pPr marL="180975" indent="-180975">
              <a:buFont typeface="Arial" panose="020B0604020202020204" pitchFamily="34" charset="0"/>
              <a:buChar char="•"/>
            </a:pPr>
            <a:r>
              <a:rPr lang="de-DE" sz="1400" dirty="0">
                <a:solidFill>
                  <a:schemeClr val="bg2"/>
                </a:solidFill>
                <a:latin typeface="Fließtext"/>
              </a:rPr>
              <a:t>Informationen dazu finden Sie z.B. in der Betriebsanweisung oder im Stoffdatenblatt.</a:t>
            </a:r>
          </a:p>
          <a:p>
            <a:pPr marL="180975" indent="-180975">
              <a:buFont typeface="Arial" panose="020B0604020202020204" pitchFamily="34" charset="0"/>
              <a:buChar char="•"/>
            </a:pPr>
            <a:r>
              <a:rPr lang="de-DE" sz="1400" dirty="0">
                <a:solidFill>
                  <a:schemeClr val="bg2"/>
                </a:solidFill>
                <a:latin typeface="Fließtext"/>
              </a:rPr>
              <a:t>Auf den nachfolgenden Seiten werden typische Unfallarten und die geeigneten Erste-Hilfe-Maßnahmen im Labor vorgestellt.</a:t>
            </a:r>
          </a:p>
        </p:txBody>
      </p:sp>
      <p:pic>
        <p:nvPicPr>
          <p:cNvPr id="9" name="Picture 3" descr="C:\Users\tm.TM-ONLINE\Desktop\ppt Präsentation Unterweisungshilfen\erste-hilfe-typisc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916833"/>
            <a:ext cx="8068121" cy="1872207"/>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266" y="4149452"/>
            <a:ext cx="1733550" cy="647700"/>
          </a:xfrm>
          <a:prstGeom prst="rect">
            <a:avLst/>
          </a:prstGeom>
        </p:spPr>
      </p:pic>
      <p:sp>
        <p:nvSpPr>
          <p:cNvPr id="5" name="Titel 4"/>
          <p:cNvSpPr>
            <a:spLocks noGrp="1"/>
          </p:cNvSpPr>
          <p:nvPr>
            <p:ph type="title" idx="4294967295"/>
          </p:nvPr>
        </p:nvSpPr>
        <p:spPr>
          <a:xfrm>
            <a:off x="554400" y="1195200"/>
            <a:ext cx="8424000" cy="435124"/>
          </a:xfrm>
        </p:spPr>
        <p:txBody>
          <a:bodyPr>
            <a:noAutofit/>
          </a:bodyPr>
          <a:lstStyle/>
          <a:p>
            <a:r>
              <a:rPr lang="de-DE" dirty="0" smtClean="0"/>
              <a:t>Erste-Hilfe-Maßnahmen bei typischen Laborunfällen</a:t>
            </a:r>
            <a:endParaRPr lang="de-DE" dirty="0"/>
          </a:p>
        </p:txBody>
      </p:sp>
    </p:spTree>
    <p:extLst>
      <p:ext uri="{BB962C8B-B14F-4D97-AF65-F5344CB8AC3E}">
        <p14:creationId xmlns:p14="http://schemas.microsoft.com/office/powerpoint/2010/main" val="3823935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13</a:t>
            </a:fld>
            <a:endParaRPr lang="de-DE"/>
          </a:p>
        </p:txBody>
      </p:sp>
      <p:sp>
        <p:nvSpPr>
          <p:cNvPr id="5" name="Textfeld 4"/>
          <p:cNvSpPr txBox="1"/>
          <p:nvPr/>
        </p:nvSpPr>
        <p:spPr>
          <a:xfrm>
            <a:off x="4211960" y="2348880"/>
            <a:ext cx="3528392" cy="2123658"/>
          </a:xfrm>
          <a:prstGeom prst="rect">
            <a:avLst/>
          </a:prstGeom>
          <a:noFill/>
        </p:spPr>
        <p:txBody>
          <a:bodyPr wrap="square" rtlCol="0">
            <a:spAutoFit/>
          </a:bodyPr>
          <a:lstStyle/>
          <a:p>
            <a:r>
              <a:rPr lang="de-DE" sz="1600" b="1" dirty="0" smtClean="0">
                <a:solidFill>
                  <a:schemeClr val="bg2"/>
                </a:solidFill>
                <a:latin typeface="Fließtext"/>
              </a:rPr>
              <a:t>Unfallursache </a:t>
            </a:r>
            <a:r>
              <a:rPr lang="de-DE" sz="1600" b="1" dirty="0">
                <a:solidFill>
                  <a:schemeClr val="bg2"/>
                </a:solidFill>
                <a:latin typeface="Fließtext"/>
              </a:rPr>
              <a:t>Nr. 1 im Labor sind </a:t>
            </a:r>
            <a:r>
              <a:rPr lang="de-DE" sz="1600" b="1" dirty="0" smtClean="0">
                <a:solidFill>
                  <a:schemeClr val="bg2"/>
                </a:solidFill>
                <a:latin typeface="Fließtext"/>
              </a:rPr>
              <a:t>Schnittverletzungen!</a:t>
            </a:r>
            <a:endParaRPr lang="de-DE" sz="1600" b="1" dirty="0">
              <a:solidFill>
                <a:schemeClr val="bg2"/>
              </a:solidFill>
              <a:latin typeface="Fließtext"/>
            </a:endParaRPr>
          </a:p>
          <a:p>
            <a:pPr>
              <a:spcBef>
                <a:spcPts val="1200"/>
              </a:spcBef>
            </a:pPr>
            <a:r>
              <a:rPr lang="de-DE" sz="1600" b="1" dirty="0" smtClean="0">
                <a:solidFill>
                  <a:schemeClr val="bg2"/>
                </a:solidFill>
                <a:latin typeface="Fließtext"/>
              </a:rPr>
              <a:t>Was </a:t>
            </a:r>
            <a:r>
              <a:rPr lang="de-DE" sz="1600" b="1" dirty="0">
                <a:solidFill>
                  <a:schemeClr val="bg2"/>
                </a:solidFill>
                <a:latin typeface="Fließtext"/>
              </a:rPr>
              <a:t>ist zu beachten, wenn sich ein Kollege oder Sie sich geschnitten haben?</a:t>
            </a:r>
          </a:p>
          <a:p>
            <a:pPr>
              <a:spcBef>
                <a:spcPts val="1200"/>
              </a:spcBef>
            </a:pPr>
            <a:r>
              <a:rPr lang="de-DE" sz="1600" b="1" dirty="0" smtClean="0">
                <a:solidFill>
                  <a:schemeClr val="bg2"/>
                </a:solidFill>
                <a:latin typeface="Fließtext"/>
              </a:rPr>
              <a:t>Wie </a:t>
            </a:r>
            <a:r>
              <a:rPr lang="de-DE" sz="1600" b="1" dirty="0">
                <a:solidFill>
                  <a:schemeClr val="bg2"/>
                </a:solidFill>
                <a:latin typeface="Fließtext"/>
              </a:rPr>
              <a:t>versorgen Sie die Wunde am Besten?</a:t>
            </a:r>
          </a:p>
        </p:txBody>
      </p:sp>
      <p:pic>
        <p:nvPicPr>
          <p:cNvPr id="13" name="Picture 2" descr="Z:\INTERNET\htdocs\projekte\sail_3_1\unterweisungshilfen\erste-hilfe\bilder\schnittverletzungen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1018"/>
            <a:ext cx="2922190" cy="19481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Z:\INTERNET\htdocs\projekte\sail_3_1\unterweisungshilfen\erste-hilfe\bilder\schnittverletzungen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4289185"/>
            <a:ext cx="2922190" cy="194812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10"/>
          <p:cNvCxnSpPr/>
          <p:nvPr/>
        </p:nvCxnSpPr>
        <p:spPr>
          <a:xfrm>
            <a:off x="4283968" y="4653136"/>
            <a:ext cx="331236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4283968" y="2204864"/>
            <a:ext cx="331236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Titel 3"/>
          <p:cNvSpPr>
            <a:spLocks noGrp="1"/>
          </p:cNvSpPr>
          <p:nvPr>
            <p:ph type="title" idx="4294967295"/>
          </p:nvPr>
        </p:nvSpPr>
        <p:spPr/>
        <p:txBody>
          <a:bodyPr>
            <a:noAutofit/>
          </a:bodyPr>
          <a:lstStyle/>
          <a:p>
            <a:r>
              <a:rPr lang="de-DE" dirty="0" smtClean="0"/>
              <a:t>Schnittverletzungen</a:t>
            </a:r>
            <a:r>
              <a:rPr lang="de-DE" baseline="0" dirty="0" smtClean="0"/>
              <a:t> der Haut</a:t>
            </a:r>
            <a:endParaRPr lang="de-DE" dirty="0"/>
          </a:p>
        </p:txBody>
      </p:sp>
    </p:spTree>
    <p:extLst>
      <p:ext uri="{BB962C8B-B14F-4D97-AF65-F5344CB8AC3E}">
        <p14:creationId xmlns:p14="http://schemas.microsoft.com/office/powerpoint/2010/main" val="25553031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14</a:t>
            </a:fld>
            <a:endParaRPr lang="de-DE"/>
          </a:p>
        </p:txBody>
      </p:sp>
      <p:sp>
        <p:nvSpPr>
          <p:cNvPr id="4" name="Rechteck 3"/>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Picture 2" descr="Z:\INTERNET\htdocs\projekte\sail_3_1\unterweisungshilfen\erste-hilfe\bilder\schnittverletzunge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81018"/>
            <a:ext cx="2922190" cy="19481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Z:\INTERNET\htdocs\projekte\sail_3_1\unterweisungshilfen\erste-hilfe\bilder\schnittverletzunge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89185"/>
            <a:ext cx="2922190" cy="1948127"/>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3995936" y="2105601"/>
            <a:ext cx="4896544" cy="3915687"/>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80975" lvl="1" indent="-180975">
              <a:spcBef>
                <a:spcPct val="20000"/>
              </a:spcBef>
              <a:buFont typeface="Arial" panose="020B0604020202020204" pitchFamily="34" charset="0"/>
              <a:buChar char="•"/>
            </a:pPr>
            <a:r>
              <a:rPr lang="de-DE" sz="1400" dirty="0" smtClean="0">
                <a:solidFill>
                  <a:schemeClr val="bg2"/>
                </a:solidFill>
                <a:latin typeface="Fließtext"/>
              </a:rPr>
              <a:t>Schnittverletzungen </a:t>
            </a:r>
            <a:r>
              <a:rPr lang="de-DE" sz="1400" dirty="0">
                <a:solidFill>
                  <a:schemeClr val="bg2"/>
                </a:solidFill>
                <a:latin typeface="Fließtext"/>
              </a:rPr>
              <a:t>durch zerbrochenes Glas sind eine der häufigsten Unfallursachen im Labor! </a:t>
            </a:r>
            <a:br>
              <a:rPr lang="de-DE" sz="1400" dirty="0">
                <a:solidFill>
                  <a:schemeClr val="bg2"/>
                </a:solidFill>
                <a:latin typeface="Fließtext"/>
              </a:rPr>
            </a:br>
            <a:r>
              <a:rPr lang="de-DE" sz="1400" dirty="0">
                <a:solidFill>
                  <a:schemeClr val="bg2"/>
                </a:solidFill>
                <a:latin typeface="Fließtext"/>
              </a:rPr>
              <a:t>Achtung: Es besteht eine Gefährdung (z.B. Vergiftung, Infektion) durch eindringende Gefahrstoffe in den Körper. </a:t>
            </a:r>
            <a:endParaRPr lang="de-DE" sz="1400" dirty="0" smtClean="0">
              <a:solidFill>
                <a:schemeClr val="bg2"/>
              </a:solidFill>
              <a:latin typeface="Fließtext"/>
            </a:endParaRPr>
          </a:p>
          <a:p>
            <a:pPr marL="180975" lvl="1" indent="-180975">
              <a:spcBef>
                <a:spcPct val="20000"/>
              </a:spcBef>
              <a:buFont typeface="Arial" panose="020B0604020202020204" pitchFamily="34" charset="0"/>
              <a:buChar char="•"/>
            </a:pPr>
            <a:r>
              <a:rPr lang="de-DE" sz="1400" dirty="0" smtClean="0">
                <a:solidFill>
                  <a:schemeClr val="bg2"/>
                </a:solidFill>
                <a:latin typeface="Fließtext"/>
              </a:rPr>
              <a:t>Die </a:t>
            </a:r>
            <a:r>
              <a:rPr lang="de-DE" sz="1400" dirty="0">
                <a:solidFill>
                  <a:schemeClr val="bg2"/>
                </a:solidFill>
                <a:latin typeface="Fließtext"/>
              </a:rPr>
              <a:t>Erste Hilfe bei blutenden Wunden: Tragen Sie zum Eigenschutz Handschuhe. Lassen Sie die Wunde ausbluten, nicht auswaschen! </a:t>
            </a:r>
            <a:endParaRPr lang="de-DE" sz="1400" dirty="0" smtClean="0">
              <a:solidFill>
                <a:schemeClr val="bg2"/>
              </a:solidFill>
              <a:latin typeface="Fließtext"/>
            </a:endParaRPr>
          </a:p>
          <a:p>
            <a:pPr marL="180975" lvl="1" indent="-180975">
              <a:spcBef>
                <a:spcPct val="20000"/>
              </a:spcBef>
              <a:buFont typeface="Arial" panose="020B0604020202020204" pitchFamily="34" charset="0"/>
              <a:buChar char="•"/>
            </a:pPr>
            <a:r>
              <a:rPr lang="de-DE" sz="1400" dirty="0" smtClean="0">
                <a:solidFill>
                  <a:schemeClr val="bg2"/>
                </a:solidFill>
                <a:latin typeface="Fließtext"/>
              </a:rPr>
              <a:t>Kleinere </a:t>
            </a:r>
            <a:r>
              <a:rPr lang="de-DE" sz="1400" dirty="0">
                <a:solidFill>
                  <a:schemeClr val="bg2"/>
                </a:solidFill>
                <a:latin typeface="Fließtext"/>
              </a:rPr>
              <a:t>Wunden können Sie selbst mit sterilem Verbandmaterial aus dem Erste-Hilfe Koffer versorgen. Größere Wunden versorgt der Ersthelfer oder der Notarzt.</a:t>
            </a: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2277244"/>
            <a:ext cx="1733550" cy="647700"/>
          </a:xfrm>
          <a:prstGeom prst="rect">
            <a:avLst/>
          </a:prstGeom>
        </p:spPr>
      </p:pic>
      <p:sp>
        <p:nvSpPr>
          <p:cNvPr id="7" name="Titel 6"/>
          <p:cNvSpPr>
            <a:spLocks noGrp="1"/>
          </p:cNvSpPr>
          <p:nvPr>
            <p:ph type="title" idx="4294967295"/>
          </p:nvPr>
        </p:nvSpPr>
        <p:spPr/>
        <p:txBody>
          <a:bodyPr>
            <a:noAutofit/>
          </a:bodyPr>
          <a:lstStyle/>
          <a:p>
            <a:r>
              <a:rPr lang="de-DE" dirty="0" smtClean="0"/>
              <a:t>Schnittverletzungen der Haut</a:t>
            </a:r>
            <a:endParaRPr lang="de-DE" dirty="0"/>
          </a:p>
        </p:txBody>
      </p:sp>
    </p:spTree>
    <p:extLst>
      <p:ext uri="{BB962C8B-B14F-4D97-AF65-F5344CB8AC3E}">
        <p14:creationId xmlns:p14="http://schemas.microsoft.com/office/powerpoint/2010/main" val="2109598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15</a:t>
            </a:fld>
            <a:endParaRPr lang="de-DE"/>
          </a:p>
        </p:txBody>
      </p:sp>
      <p:sp>
        <p:nvSpPr>
          <p:cNvPr id="5" name="Rechteck 4"/>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899592" y="2261190"/>
            <a:ext cx="4104456" cy="1723549"/>
          </a:xfrm>
          <a:prstGeom prst="rect">
            <a:avLst/>
          </a:prstGeom>
          <a:noFill/>
        </p:spPr>
        <p:txBody>
          <a:bodyPr wrap="square" rtlCol="0">
            <a:spAutoFit/>
          </a:bodyPr>
          <a:lstStyle/>
          <a:p>
            <a:r>
              <a:rPr lang="de-DE" sz="1600" b="1" dirty="0" smtClean="0">
                <a:solidFill>
                  <a:schemeClr val="bg2"/>
                </a:solidFill>
                <a:latin typeface="Fließtext"/>
              </a:rPr>
              <a:t>Kontakt </a:t>
            </a:r>
            <a:r>
              <a:rPr lang="de-DE" sz="1600" b="1" dirty="0">
                <a:solidFill>
                  <a:schemeClr val="bg2"/>
                </a:solidFill>
                <a:latin typeface="Fließtext"/>
              </a:rPr>
              <a:t>mit kochenden Flüssigkeiten, mit Dampf oder heißen Oberflächen sind häufige Unfallursachen im Laboralltag</a:t>
            </a:r>
            <a:r>
              <a:rPr lang="de-DE" sz="1600" b="1" dirty="0" smtClean="0">
                <a:solidFill>
                  <a:schemeClr val="bg2"/>
                </a:solidFill>
                <a:latin typeface="Fließtext"/>
              </a:rPr>
              <a:t>.</a:t>
            </a:r>
          </a:p>
          <a:p>
            <a:pPr>
              <a:spcBef>
                <a:spcPts val="1200"/>
              </a:spcBef>
            </a:pPr>
            <a:r>
              <a:rPr lang="de-DE" sz="1600" dirty="0" smtClean="0">
                <a:solidFill>
                  <a:schemeClr val="bg2"/>
                </a:solidFill>
                <a:latin typeface="Fließtext"/>
              </a:rPr>
              <a:t>Welche </a:t>
            </a:r>
            <a:r>
              <a:rPr lang="de-DE" sz="1600" dirty="0">
                <a:solidFill>
                  <a:schemeClr val="bg2"/>
                </a:solidFill>
                <a:latin typeface="Fließtext"/>
              </a:rPr>
              <a:t>Sofortmaßnahmen ergreifen Sie bei Verbrennungen und Verbrühungen?</a:t>
            </a:r>
          </a:p>
          <a:p>
            <a:endParaRPr lang="de-DE" sz="1600" b="1" dirty="0">
              <a:solidFill>
                <a:schemeClr val="bg2"/>
              </a:solidFill>
              <a:latin typeface="Fließtext"/>
            </a:endParaRPr>
          </a:p>
        </p:txBody>
      </p:sp>
      <p:pic>
        <p:nvPicPr>
          <p:cNvPr id="6146" name="Picture 2" descr="Z:\INTERNET\htdocs\projekte\sail_3_1\unterweisungshilfen\erste-hilfe\bilder\verbrennungen_schi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4005064"/>
            <a:ext cx="2376264" cy="214329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Z:\INTERNET\htdocs\projekte\sail_3_1\unterweisungshilfen\erste-hilfe\bilder\verbrennung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6000" y="1939072"/>
            <a:ext cx="3085813" cy="423405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Gerade Verbindung 11"/>
          <p:cNvCxnSpPr/>
          <p:nvPr/>
        </p:nvCxnSpPr>
        <p:spPr>
          <a:xfrm>
            <a:off x="971600" y="2204864"/>
            <a:ext cx="393167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971600" y="3861048"/>
            <a:ext cx="393167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itel 6"/>
          <p:cNvSpPr>
            <a:spLocks noGrp="1"/>
          </p:cNvSpPr>
          <p:nvPr>
            <p:ph type="title" idx="4294967295"/>
          </p:nvPr>
        </p:nvSpPr>
        <p:spPr/>
        <p:txBody>
          <a:bodyPr>
            <a:noAutofit/>
          </a:bodyPr>
          <a:lstStyle/>
          <a:p>
            <a:r>
              <a:rPr lang="de-DE" dirty="0" smtClean="0"/>
              <a:t>Verbrennungen</a:t>
            </a:r>
            <a:r>
              <a:rPr lang="de-DE" baseline="0" dirty="0" smtClean="0"/>
              <a:t> und Verbrühungen</a:t>
            </a:r>
            <a:endParaRPr lang="de-DE" dirty="0"/>
          </a:p>
        </p:txBody>
      </p:sp>
    </p:spTree>
    <p:extLst>
      <p:ext uri="{BB962C8B-B14F-4D97-AF65-F5344CB8AC3E}">
        <p14:creationId xmlns:p14="http://schemas.microsoft.com/office/powerpoint/2010/main" val="298502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16</a:t>
            </a:fld>
            <a:endParaRPr lang="de-DE"/>
          </a:p>
        </p:txBody>
      </p:sp>
      <p:sp>
        <p:nvSpPr>
          <p:cNvPr id="5" name="Rechteck 4"/>
          <p:cNvSpPr/>
          <p:nvPr/>
        </p:nvSpPr>
        <p:spPr>
          <a:xfrm>
            <a:off x="704329" y="1939073"/>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Picture 3" descr="Z:\INTERNET\htdocs\projekte\sail_3_1\unterweisungshilfen\erste-hilfe\bilder\verbrennun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000" y="1939072"/>
            <a:ext cx="3085813" cy="4234053"/>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5"/>
          <p:cNvSpPr txBox="1">
            <a:spLocks/>
          </p:cNvSpPr>
          <p:nvPr/>
        </p:nvSpPr>
        <p:spPr>
          <a:xfrm>
            <a:off x="922462" y="2779789"/>
            <a:ext cx="4945682" cy="4393627"/>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Font typeface="Arial" panose="020B0604020202020204" pitchFamily="34" charset="0"/>
              <a:buChar char="•"/>
            </a:pPr>
            <a:r>
              <a:rPr lang="de-DE" sz="1300" dirty="0" smtClean="0"/>
              <a:t>Kontakt </a:t>
            </a:r>
            <a:r>
              <a:rPr lang="de-DE" sz="1300" dirty="0"/>
              <a:t>mit Dampf, heißen Flüssigkeiten oder Oberflächen sind häufige Ursachen für Verbrennungen und Verbrühungen.</a:t>
            </a:r>
          </a:p>
          <a:p>
            <a:pPr marL="180975" indent="-180975">
              <a:buFont typeface="Arial" panose="020B0604020202020204" pitchFamily="34" charset="0"/>
              <a:buChar char="•"/>
            </a:pPr>
            <a:r>
              <a:rPr lang="de-DE" sz="1300" dirty="0"/>
              <a:t>Durch die Hitze werden Körperzellen zerstört und das Gewebe kann absterben.</a:t>
            </a:r>
          </a:p>
          <a:p>
            <a:pPr marL="180975" indent="-180975">
              <a:buFont typeface="Arial" panose="020B0604020202020204" pitchFamily="34" charset="0"/>
              <a:buChar char="•"/>
            </a:pPr>
            <a:r>
              <a:rPr lang="de-DE" sz="1300" dirty="0"/>
              <a:t>Der Laborkittel und geeignete Handschuhe bieten einen gewissen Schutz.</a:t>
            </a:r>
          </a:p>
          <a:p>
            <a:pPr marL="180975" indent="-180975">
              <a:buFont typeface="Arial" panose="020B0604020202020204" pitchFamily="34" charset="0"/>
              <a:buChar char="•"/>
            </a:pPr>
            <a:r>
              <a:rPr lang="de-DE" sz="1300" dirty="0"/>
              <a:t>Erste Hilfe bei Verbrühungen und Verbrennungen: Entfernen Sie die Kleidung und kühlen die verletzte Stelle mit viel Wasser. </a:t>
            </a:r>
          </a:p>
          <a:p>
            <a:pPr marL="180975" indent="-180975">
              <a:buFont typeface="Arial" panose="020B0604020202020204" pitchFamily="34" charset="0"/>
              <a:buChar char="•"/>
            </a:pPr>
            <a:r>
              <a:rPr lang="de-DE" sz="1300" dirty="0"/>
              <a:t>Vermeiden Sie eine Unterkühlung des Verletzten! </a:t>
            </a:r>
          </a:p>
          <a:p>
            <a:pPr marL="180975" indent="-180975">
              <a:buFont typeface="Arial" panose="020B0604020202020204" pitchFamily="34" charset="0"/>
              <a:buChar char="•"/>
            </a:pPr>
            <a:r>
              <a:rPr lang="de-DE" sz="1300" dirty="0"/>
              <a:t>Hat ein Laborkittel Feuer gefangen, ziehen Sie die brennende Person sofort unter die Notdusche.</a:t>
            </a:r>
          </a:p>
          <a:p>
            <a:pPr marL="180975" indent="-180975">
              <a:buFont typeface="Arial" panose="020B0604020202020204" pitchFamily="34" charset="0"/>
              <a:buChar char="•"/>
            </a:pPr>
            <a:r>
              <a:rPr lang="de-DE" sz="1300" dirty="0"/>
              <a:t>Schwere Verbrühungen und Verbrennungen müssen notärztlich versorgt werden. </a:t>
            </a:r>
          </a:p>
          <a:p>
            <a:pPr marL="180975" indent="-180975">
              <a:buFont typeface="Arial" panose="020B0604020202020204" pitchFamily="34" charset="0"/>
              <a:buChar char="•"/>
            </a:pPr>
            <a:r>
              <a:rPr lang="de-DE" sz="1300" dirty="0"/>
              <a:t>Kühlen Sie die Haut, bis der Rettungsdienst eintrifft.</a:t>
            </a:r>
          </a:p>
          <a:p>
            <a:pPr marL="180975" indent="-180975">
              <a:buFont typeface="Arial" panose="020B0604020202020204" pitchFamily="34" charset="0"/>
              <a:buChar char="•"/>
            </a:pPr>
            <a:endParaRPr lang="de-DE" sz="1400"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2266" y="2061220"/>
            <a:ext cx="1733550" cy="647700"/>
          </a:xfrm>
          <a:prstGeom prst="rect">
            <a:avLst/>
          </a:prstGeom>
        </p:spPr>
      </p:pic>
      <p:sp>
        <p:nvSpPr>
          <p:cNvPr id="9" name="Titel 8"/>
          <p:cNvSpPr>
            <a:spLocks noGrp="1"/>
          </p:cNvSpPr>
          <p:nvPr>
            <p:ph type="title" idx="4294967295"/>
          </p:nvPr>
        </p:nvSpPr>
        <p:spPr/>
        <p:txBody>
          <a:bodyPr>
            <a:noAutofit/>
          </a:bodyPr>
          <a:lstStyle/>
          <a:p>
            <a:r>
              <a:rPr lang="de-DE" dirty="0" smtClean="0"/>
              <a:t>Verbrennungen</a:t>
            </a:r>
            <a:r>
              <a:rPr lang="de-DE" baseline="0" dirty="0" smtClean="0"/>
              <a:t> und Verbrühungen</a:t>
            </a:r>
            <a:endParaRPr lang="de-DE" dirty="0"/>
          </a:p>
        </p:txBody>
      </p:sp>
    </p:spTree>
    <p:extLst>
      <p:ext uri="{BB962C8B-B14F-4D97-AF65-F5344CB8AC3E}">
        <p14:creationId xmlns:p14="http://schemas.microsoft.com/office/powerpoint/2010/main" val="4104382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17</a:t>
            </a:fld>
            <a:endParaRPr lang="de-DE"/>
          </a:p>
        </p:txBody>
      </p:sp>
      <p:sp>
        <p:nvSpPr>
          <p:cNvPr id="5" name="Rechteck 4"/>
          <p:cNvSpPr/>
          <p:nvPr/>
        </p:nvSpPr>
        <p:spPr>
          <a:xfrm>
            <a:off x="683568" y="1980645"/>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4211960" y="2276872"/>
            <a:ext cx="4320480" cy="2369880"/>
          </a:xfrm>
          <a:prstGeom prst="rect">
            <a:avLst/>
          </a:prstGeom>
          <a:noFill/>
        </p:spPr>
        <p:txBody>
          <a:bodyPr wrap="square" rtlCol="0">
            <a:spAutoFit/>
          </a:bodyPr>
          <a:lstStyle/>
          <a:p>
            <a:r>
              <a:rPr lang="de-DE" sz="1600" b="1" dirty="0" smtClean="0">
                <a:solidFill>
                  <a:schemeClr val="bg2"/>
                </a:solidFill>
                <a:latin typeface="Fließtext"/>
              </a:rPr>
              <a:t>Obwohl </a:t>
            </a:r>
            <a:r>
              <a:rPr lang="de-DE" sz="1600" b="1" dirty="0">
                <a:solidFill>
                  <a:schemeClr val="bg2"/>
                </a:solidFill>
                <a:latin typeface="Fließtext"/>
              </a:rPr>
              <a:t>Sie einen Laborkittel tragen, kann eine ätzende Flüssigkeit auf Ihre Kleidung und die Haut darunter gelangen. </a:t>
            </a:r>
            <a:endParaRPr lang="de-DE" sz="1600" b="1" dirty="0" smtClean="0">
              <a:solidFill>
                <a:schemeClr val="bg2"/>
              </a:solidFill>
              <a:latin typeface="Fließtext"/>
            </a:endParaRPr>
          </a:p>
          <a:p>
            <a:pPr>
              <a:spcBef>
                <a:spcPts val="1200"/>
              </a:spcBef>
            </a:pPr>
            <a:r>
              <a:rPr lang="de-DE" sz="1600" dirty="0" smtClean="0">
                <a:solidFill>
                  <a:schemeClr val="bg2"/>
                </a:solidFill>
                <a:latin typeface="Fließtext"/>
              </a:rPr>
              <a:t>Welche </a:t>
            </a:r>
            <a:r>
              <a:rPr lang="de-DE" sz="1600" dirty="0">
                <a:solidFill>
                  <a:schemeClr val="bg2"/>
                </a:solidFill>
                <a:latin typeface="Fließtext"/>
              </a:rPr>
              <a:t>Sofortmaßnahmen sollten Sie ergreifen, wenn Sie oder ein Kollege betroffen </a:t>
            </a:r>
            <a:r>
              <a:rPr lang="de-DE" sz="1600" dirty="0" smtClean="0">
                <a:solidFill>
                  <a:schemeClr val="bg2"/>
                </a:solidFill>
                <a:latin typeface="Fließtext"/>
              </a:rPr>
              <a:t>sind?</a:t>
            </a:r>
          </a:p>
          <a:p>
            <a:pPr>
              <a:spcBef>
                <a:spcPts val="1200"/>
              </a:spcBef>
            </a:pPr>
            <a:r>
              <a:rPr lang="de-DE" sz="1600" dirty="0" smtClean="0">
                <a:solidFill>
                  <a:schemeClr val="bg2"/>
                </a:solidFill>
                <a:latin typeface="Fließtext"/>
              </a:rPr>
              <a:t>Wissen </a:t>
            </a:r>
            <a:r>
              <a:rPr lang="de-DE" sz="1600" dirty="0">
                <a:solidFill>
                  <a:schemeClr val="bg2"/>
                </a:solidFill>
                <a:latin typeface="Fließtext"/>
              </a:rPr>
              <a:t>Sie auch, warum eine schnelle Erste Hilfe so wichtig ist?</a:t>
            </a:r>
          </a:p>
        </p:txBody>
      </p:sp>
      <p:cxnSp>
        <p:nvCxnSpPr>
          <p:cNvPr id="10" name="Gerade Verbindung 9"/>
          <p:cNvCxnSpPr/>
          <p:nvPr/>
        </p:nvCxnSpPr>
        <p:spPr>
          <a:xfrm>
            <a:off x="4283968" y="4797152"/>
            <a:ext cx="424847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7170" name="Picture 2" descr="Z:\INTERNET\htdocs\projekte\sail_3_1\unterweisungshilfen\erste-hilfe\bilder\veraetzungen_schi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4884285"/>
            <a:ext cx="1584176" cy="142503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Z:\INTERNET\htdocs\projekte\sail_3_1\unterweisungshilfen\erste-hilfe\bilder\veraetzungen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7" y="1980645"/>
            <a:ext cx="2922191" cy="19481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Z:\INTERNET\htdocs\projekte\sail_3_1\unterweisungshilfen\erste-hilfe\bilder\veraetzungen_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568" y="4285067"/>
            <a:ext cx="2928367" cy="195224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Gerade Verbindung 14"/>
          <p:cNvCxnSpPr/>
          <p:nvPr/>
        </p:nvCxnSpPr>
        <p:spPr>
          <a:xfrm>
            <a:off x="4283968" y="2204864"/>
            <a:ext cx="4248472"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itel 6"/>
          <p:cNvSpPr>
            <a:spLocks noGrp="1"/>
          </p:cNvSpPr>
          <p:nvPr>
            <p:ph type="title" idx="4294967295"/>
          </p:nvPr>
        </p:nvSpPr>
        <p:spPr/>
        <p:txBody>
          <a:bodyPr>
            <a:noAutofit/>
          </a:bodyPr>
          <a:lstStyle/>
          <a:p>
            <a:r>
              <a:rPr lang="de-DE" dirty="0" smtClean="0"/>
              <a:t>Verätzungen der Haut</a:t>
            </a:r>
            <a:endParaRPr lang="de-DE" dirty="0"/>
          </a:p>
        </p:txBody>
      </p:sp>
    </p:spTree>
    <p:extLst>
      <p:ext uri="{BB962C8B-B14F-4D97-AF65-F5344CB8AC3E}">
        <p14:creationId xmlns:p14="http://schemas.microsoft.com/office/powerpoint/2010/main" val="1245804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18</a:t>
            </a:fld>
            <a:endParaRPr lang="de-DE"/>
          </a:p>
        </p:txBody>
      </p:sp>
      <p:sp>
        <p:nvSpPr>
          <p:cNvPr id="4" name="Rechteck 3"/>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Picture 3" descr="Z:\INTERNET\htdocs\projekte\sail_3_1\unterweisungshilfen\erste-hilfe\bilder\veraetzungen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7" y="1980645"/>
            <a:ext cx="2922191" cy="19481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Z:\INTERNET\htdocs\projekte\sail_3_1\unterweisungshilfen\erste-hilfe\bilder\veraetzungen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285067"/>
            <a:ext cx="2928367" cy="1952245"/>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4283968" y="2239868"/>
            <a:ext cx="4392488" cy="3781420"/>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80975" lvl="1" indent="-180975">
              <a:spcBef>
                <a:spcPct val="20000"/>
              </a:spcBef>
              <a:buFont typeface="Arial" panose="020B0604020202020204" pitchFamily="34" charset="0"/>
              <a:buChar char="•"/>
            </a:pPr>
            <a:r>
              <a:rPr lang="de-DE" sz="1400" dirty="0" smtClean="0">
                <a:solidFill>
                  <a:schemeClr val="bg2"/>
                </a:solidFill>
                <a:latin typeface="Fließtext"/>
              </a:rPr>
              <a:t>Bei </a:t>
            </a:r>
            <a:r>
              <a:rPr lang="de-DE" sz="1400" dirty="0">
                <a:solidFill>
                  <a:schemeClr val="bg2"/>
                </a:solidFill>
                <a:latin typeface="Fließtext"/>
              </a:rPr>
              <a:t>einer Verätzung wird Körpergewebe zerstört.</a:t>
            </a:r>
          </a:p>
          <a:p>
            <a:pPr marL="180975" lvl="1" indent="-180975">
              <a:spcBef>
                <a:spcPct val="20000"/>
              </a:spcBef>
              <a:buFont typeface="Arial" panose="020B0604020202020204" pitchFamily="34" charset="0"/>
              <a:buChar char="•"/>
            </a:pPr>
            <a:r>
              <a:rPr lang="de-DE" sz="1400" dirty="0">
                <a:solidFill>
                  <a:schemeClr val="bg2"/>
                </a:solidFill>
                <a:latin typeface="Fließtext"/>
              </a:rPr>
              <a:t>Der Laborkittel bietet nur bedingten Schutz.</a:t>
            </a:r>
          </a:p>
          <a:p>
            <a:pPr marL="180975" lvl="1" indent="-180975">
              <a:spcBef>
                <a:spcPct val="20000"/>
              </a:spcBef>
              <a:buFont typeface="Arial" panose="020B0604020202020204" pitchFamily="34" charset="0"/>
              <a:buChar char="•"/>
            </a:pPr>
            <a:r>
              <a:rPr lang="de-DE" sz="1400" dirty="0">
                <a:solidFill>
                  <a:schemeClr val="bg2"/>
                </a:solidFill>
                <a:latin typeface="Fließtext"/>
              </a:rPr>
              <a:t>Als Sofortmaßnahme sollten Sie die kontaminierte Kleidung sofort entfernen und die Körperstelle mit viel Wasser ausgiebig abspülen. In der Regel nutzen Sie die Körpernotdusche.</a:t>
            </a:r>
          </a:p>
          <a:p>
            <a:pPr marL="180975" lvl="1" indent="-180975">
              <a:spcBef>
                <a:spcPct val="20000"/>
              </a:spcBef>
              <a:buFont typeface="Arial" panose="020B0604020202020204" pitchFamily="34" charset="0"/>
              <a:buChar char="•"/>
            </a:pPr>
            <a:r>
              <a:rPr lang="de-DE" sz="1400" dirty="0">
                <a:solidFill>
                  <a:schemeClr val="bg2"/>
                </a:solidFill>
                <a:latin typeface="Fließtext"/>
              </a:rPr>
              <a:t>Spülen Sie auch bei Verdacht einer Verätzung sofort mit Wasser.</a:t>
            </a:r>
          </a:p>
          <a:p>
            <a:pPr marL="180975" lvl="1" indent="-180975">
              <a:spcBef>
                <a:spcPct val="20000"/>
              </a:spcBef>
              <a:buFont typeface="Arial" panose="020B0604020202020204" pitchFamily="34" charset="0"/>
              <a:buChar char="•"/>
            </a:pPr>
            <a:r>
              <a:rPr lang="de-DE" sz="1400" dirty="0">
                <a:solidFill>
                  <a:schemeClr val="bg2"/>
                </a:solidFill>
                <a:latin typeface="Fließtext"/>
              </a:rPr>
              <a:t>Rufen Sie auf jeden Fall den Notarzt.</a:t>
            </a: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0658" y="2349252"/>
            <a:ext cx="1733550" cy="647700"/>
          </a:xfrm>
          <a:prstGeom prst="rect">
            <a:avLst/>
          </a:prstGeom>
        </p:spPr>
      </p:pic>
      <p:sp>
        <p:nvSpPr>
          <p:cNvPr id="10" name="Titel 9"/>
          <p:cNvSpPr>
            <a:spLocks noGrp="1"/>
          </p:cNvSpPr>
          <p:nvPr>
            <p:ph type="title" idx="4294967295"/>
          </p:nvPr>
        </p:nvSpPr>
        <p:spPr/>
        <p:txBody>
          <a:bodyPr>
            <a:noAutofit/>
          </a:bodyPr>
          <a:lstStyle/>
          <a:p>
            <a:r>
              <a:rPr lang="de-DE" dirty="0" smtClean="0"/>
              <a:t>Verätzungen der Haut</a:t>
            </a:r>
            <a:endParaRPr lang="de-DE" dirty="0"/>
          </a:p>
        </p:txBody>
      </p:sp>
    </p:spTree>
    <p:extLst>
      <p:ext uri="{BB962C8B-B14F-4D97-AF65-F5344CB8AC3E}">
        <p14:creationId xmlns:p14="http://schemas.microsoft.com/office/powerpoint/2010/main" val="14341080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19</a:t>
            </a:fld>
            <a:endParaRPr lang="de-DE"/>
          </a:p>
        </p:txBody>
      </p:sp>
      <p:sp>
        <p:nvSpPr>
          <p:cNvPr id="5" name="Rechteck 4"/>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194" name="Picture 2" descr="Z:\INTERNET\htdocs\projekte\sail_3_1\unterweisungshilfen\erste-hilfe\bilder\veraetzungen_au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721" y="1981018"/>
            <a:ext cx="2923425" cy="4256294"/>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p:cNvSpPr txBox="1"/>
          <p:nvPr/>
        </p:nvSpPr>
        <p:spPr>
          <a:xfrm>
            <a:off x="4211960" y="2363396"/>
            <a:ext cx="4320480" cy="1477328"/>
          </a:xfrm>
          <a:prstGeom prst="rect">
            <a:avLst/>
          </a:prstGeom>
          <a:noFill/>
        </p:spPr>
        <p:txBody>
          <a:bodyPr wrap="square" rtlCol="0">
            <a:spAutoFit/>
          </a:bodyPr>
          <a:lstStyle/>
          <a:p>
            <a:r>
              <a:rPr lang="de-DE" sz="1600" b="1" dirty="0" smtClean="0">
                <a:solidFill>
                  <a:schemeClr val="bg2"/>
                </a:solidFill>
                <a:latin typeface="Fließtext"/>
              </a:rPr>
              <a:t>Trotz </a:t>
            </a:r>
            <a:r>
              <a:rPr lang="de-DE" sz="1600" b="1" dirty="0">
                <a:solidFill>
                  <a:schemeClr val="bg2"/>
                </a:solidFill>
                <a:latin typeface="Fließtext"/>
              </a:rPr>
              <a:t>Schutzbrille gelangt ein Säurespritzer ins Auge</a:t>
            </a:r>
            <a:r>
              <a:rPr lang="de-DE" sz="1600" b="1" dirty="0" smtClean="0">
                <a:solidFill>
                  <a:schemeClr val="bg2"/>
                </a:solidFill>
                <a:latin typeface="Fließtext"/>
              </a:rPr>
              <a:t>...</a:t>
            </a:r>
            <a:endParaRPr lang="de-DE" sz="1600" b="1" dirty="0">
              <a:solidFill>
                <a:schemeClr val="bg2"/>
              </a:solidFill>
              <a:latin typeface="Fließtext"/>
            </a:endParaRPr>
          </a:p>
          <a:p>
            <a:pPr>
              <a:spcBef>
                <a:spcPts val="1200"/>
              </a:spcBef>
            </a:pPr>
            <a:r>
              <a:rPr lang="de-DE" sz="1600" dirty="0">
                <a:solidFill>
                  <a:schemeClr val="bg2"/>
                </a:solidFill>
                <a:latin typeface="Fließtext"/>
              </a:rPr>
              <a:t>Wissen Sie, wie Sie sich bei einer Verätzung der Augen verhalten? Welche Erste-Hilfe-Maßnahmen sollten Sie ergreifen?</a:t>
            </a:r>
          </a:p>
        </p:txBody>
      </p:sp>
      <p:cxnSp>
        <p:nvCxnSpPr>
          <p:cNvPr id="11" name="Gerade Verbindung 10"/>
          <p:cNvCxnSpPr/>
          <p:nvPr/>
        </p:nvCxnSpPr>
        <p:spPr>
          <a:xfrm>
            <a:off x="4283968" y="4005064"/>
            <a:ext cx="4104456" cy="230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Gerade Verbindung 13"/>
          <p:cNvCxnSpPr/>
          <p:nvPr/>
        </p:nvCxnSpPr>
        <p:spPr>
          <a:xfrm>
            <a:off x="4283968" y="2204864"/>
            <a:ext cx="4104456" cy="230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195" name="Picture 3" descr="Z:\INTERNET\htdocs\projekte\sail_3_1\unterweisungshilfen\erste-hilfe\bilder\veraetzungen_augen_schil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3095" y="4149080"/>
            <a:ext cx="2017217" cy="2017217"/>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idx="4294967295"/>
          </p:nvPr>
        </p:nvSpPr>
        <p:spPr/>
        <p:txBody>
          <a:bodyPr>
            <a:noAutofit/>
          </a:bodyPr>
          <a:lstStyle/>
          <a:p>
            <a:r>
              <a:rPr lang="de-DE" dirty="0" smtClean="0"/>
              <a:t>Verätzungen der Augen</a:t>
            </a:r>
            <a:endParaRPr lang="de-DE" dirty="0"/>
          </a:p>
        </p:txBody>
      </p:sp>
    </p:spTree>
    <p:extLst>
      <p:ext uri="{BB962C8B-B14F-4D97-AF65-F5344CB8AC3E}">
        <p14:creationId xmlns:p14="http://schemas.microsoft.com/office/powerpoint/2010/main" val="1162445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48605" y="6381326"/>
            <a:ext cx="4248274" cy="476674"/>
          </a:xfrm>
        </p:spPr>
        <p:txBody>
          <a:bodyPr/>
          <a:lstStyle/>
          <a:p>
            <a:pPr>
              <a:defRPr/>
            </a:pPr>
            <a:r>
              <a:rPr lang="de-DE" smtClean="0"/>
              <a:t>Unterweisung: Erste Hilfe</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2</a:t>
            </a:fld>
            <a:endParaRPr lang="de-DE"/>
          </a:p>
        </p:txBody>
      </p:sp>
      <p:sp>
        <p:nvSpPr>
          <p:cNvPr id="14" name="Textfeld 13"/>
          <p:cNvSpPr txBox="1"/>
          <p:nvPr/>
        </p:nvSpPr>
        <p:spPr>
          <a:xfrm>
            <a:off x="538006" y="3573016"/>
            <a:ext cx="4608512" cy="2042345"/>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pPr indent="-342900">
              <a:lnSpc>
                <a:spcPct val="150000"/>
              </a:lnSpc>
              <a:spcBef>
                <a:spcPts val="1800"/>
              </a:spcBef>
            </a:pPr>
            <a:r>
              <a:rPr lang="de-DE" sz="1600" b="1" dirty="0" smtClean="0">
                <a:solidFill>
                  <a:schemeClr val="bg2"/>
                </a:solidFill>
                <a:latin typeface="Fließtext"/>
              </a:rPr>
              <a:t>In </a:t>
            </a:r>
            <a:r>
              <a:rPr lang="de-DE" sz="1600" b="1" dirty="0">
                <a:solidFill>
                  <a:schemeClr val="bg2"/>
                </a:solidFill>
                <a:latin typeface="Fließtext"/>
              </a:rPr>
              <a:t>diesem Lernprogramm erfahren Sie</a:t>
            </a:r>
          </a:p>
          <a:p>
            <a:pPr marL="179388" lvl="1" indent="-179388">
              <a:spcBef>
                <a:spcPct val="20000"/>
              </a:spcBef>
              <a:buFont typeface="Arial" panose="020B0604020202020204" pitchFamily="34" charset="0"/>
              <a:buChar char="•"/>
            </a:pPr>
            <a:r>
              <a:rPr lang="de-DE" sz="1600" dirty="0">
                <a:solidFill>
                  <a:schemeClr val="bg2"/>
                </a:solidFill>
                <a:latin typeface="Fließtext"/>
              </a:rPr>
              <a:t>welche typischen Gefährdungsfaktoren im </a:t>
            </a:r>
            <a:r>
              <a:rPr lang="de-DE" sz="1600" dirty="0" smtClean="0">
                <a:solidFill>
                  <a:schemeClr val="bg2"/>
                </a:solidFill>
                <a:latin typeface="Fließtext"/>
              </a:rPr>
              <a:t>Labor </a:t>
            </a:r>
            <a:r>
              <a:rPr lang="de-DE" sz="1600" dirty="0">
                <a:solidFill>
                  <a:schemeClr val="bg2"/>
                </a:solidFill>
                <a:latin typeface="Fließtext"/>
              </a:rPr>
              <a:t>zu einem Unfall führen können, </a:t>
            </a:r>
          </a:p>
          <a:p>
            <a:pPr marL="179388" lvl="1" indent="-179388">
              <a:spcBef>
                <a:spcPct val="20000"/>
              </a:spcBef>
              <a:buFont typeface="Arial" panose="020B0604020202020204" pitchFamily="34" charset="0"/>
              <a:buChar char="•"/>
            </a:pPr>
            <a:r>
              <a:rPr lang="de-DE" sz="1600" dirty="0">
                <a:solidFill>
                  <a:schemeClr val="bg2"/>
                </a:solidFill>
                <a:latin typeface="Fließtext"/>
              </a:rPr>
              <a:t>wie Sie sich im Notfall verhalten </a:t>
            </a:r>
          </a:p>
          <a:p>
            <a:pPr marL="179388" lvl="1" indent="-179388">
              <a:spcBef>
                <a:spcPct val="20000"/>
              </a:spcBef>
              <a:spcAft>
                <a:spcPts val="1800"/>
              </a:spcAft>
              <a:buFont typeface="Arial" panose="020B0604020202020204" pitchFamily="34" charset="0"/>
              <a:buChar char="•"/>
            </a:pPr>
            <a:r>
              <a:rPr lang="de-DE" sz="1600" dirty="0">
                <a:solidFill>
                  <a:schemeClr val="bg2"/>
                </a:solidFill>
                <a:latin typeface="Fließtext"/>
              </a:rPr>
              <a:t>und wie Sie gezielt mit den Erste-Hilfe-Einrichtungen umgehen</a:t>
            </a:r>
            <a:r>
              <a:rPr lang="de-DE" sz="1600" dirty="0" smtClean="0">
                <a:solidFill>
                  <a:schemeClr val="bg2"/>
                </a:solidFill>
                <a:latin typeface="Fließtext"/>
              </a:rPr>
              <a:t>. </a:t>
            </a:r>
          </a:p>
        </p:txBody>
      </p:sp>
      <p:sp>
        <p:nvSpPr>
          <p:cNvPr id="16" name="Inhaltsplatzhalter 5"/>
          <p:cNvSpPr txBox="1">
            <a:spLocks/>
          </p:cNvSpPr>
          <p:nvPr/>
        </p:nvSpPr>
        <p:spPr>
          <a:xfrm>
            <a:off x="554038" y="1796806"/>
            <a:ext cx="5256584" cy="1848218"/>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smtClean="0">
                <a:latin typeface="Überschrift Fett"/>
              </a:rPr>
              <a:t>Erste-Hilfe-Maßnahmen</a:t>
            </a:r>
          </a:p>
          <a:p>
            <a:r>
              <a:rPr lang="de-DE" sz="1600" b="1" dirty="0" smtClean="0">
                <a:latin typeface="Unterüberschrift"/>
              </a:rPr>
              <a:t>Ein wichtiges Thema auch im Labor! </a:t>
            </a:r>
          </a:p>
          <a:p>
            <a:pPr marL="0">
              <a:spcBef>
                <a:spcPts val="1200"/>
              </a:spcBef>
            </a:pPr>
            <a:r>
              <a:rPr lang="de-DE" sz="1600" dirty="0" smtClean="0"/>
              <a:t>Sie wollen sicher im Labor arbeiten und Unfälle auf jeden </a:t>
            </a:r>
            <a:r>
              <a:rPr lang="de-DE" sz="1600" dirty="0"/>
              <a:t>Fall vermeiden. Trotz aller Schutzmaßnahmen kann bei Ihrer täglichen Arbeit etwas schief </a:t>
            </a:r>
            <a:r>
              <a:rPr lang="de-DE" sz="1600" dirty="0" smtClean="0"/>
              <a:t>gehen.</a:t>
            </a:r>
          </a:p>
        </p:txBody>
      </p:sp>
      <p:sp>
        <p:nvSpPr>
          <p:cNvPr id="17" name="Inhaltsplatzhalter 5"/>
          <p:cNvSpPr txBox="1">
            <a:spLocks/>
          </p:cNvSpPr>
          <p:nvPr/>
        </p:nvSpPr>
        <p:spPr>
          <a:xfrm>
            <a:off x="467544" y="5877272"/>
            <a:ext cx="5256584" cy="449369"/>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a:t>Investieren Sie 20 Minuten Zeit. Es lohnt sich</a:t>
            </a:r>
            <a:r>
              <a:rPr lang="de-DE" sz="1800" b="1" dirty="0" smtClean="0"/>
              <a:t>.</a:t>
            </a:r>
            <a:endParaRPr lang="de-DE" sz="1600" b="1" dirty="0" smtClean="0"/>
          </a:p>
        </p:txBody>
      </p:sp>
      <p:pic>
        <p:nvPicPr>
          <p:cNvPr id="9" name="Picture 2" descr="Z:\INTERNET\htdocs\projekte\sail_3_1\unterweisungshilfen\erste-hilfe\bilder\willkomm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00" y="1332000"/>
            <a:ext cx="2921236" cy="508005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noChangeAspect="1"/>
          </p:cNvSpPr>
          <p:nvPr>
            <p:ph type="title" idx="4294967295"/>
          </p:nvPr>
        </p:nvSpPr>
        <p:spPr>
          <a:xfrm>
            <a:off x="554400" y="1195200"/>
            <a:ext cx="8174038" cy="449263"/>
          </a:xfrm>
        </p:spPr>
        <p:txBody>
          <a:bodyPr lIns="90000" rIns="90000" bIns="46800">
            <a:noAutofit/>
          </a:bodyPr>
          <a:lstStyle/>
          <a:p>
            <a:r>
              <a:rPr lang="de-DE" dirty="0" smtClean="0"/>
              <a:t>Herzlich willkommen!</a:t>
            </a:r>
            <a:endParaRPr lang="de-DE" dirty="0"/>
          </a:p>
        </p:txBody>
      </p:sp>
    </p:spTree>
    <p:extLst>
      <p:ext uri="{BB962C8B-B14F-4D97-AF65-F5344CB8AC3E}">
        <p14:creationId xmlns:p14="http://schemas.microsoft.com/office/powerpoint/2010/main" val="8470453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20</a:t>
            </a:fld>
            <a:endParaRPr lang="de-DE"/>
          </a:p>
        </p:txBody>
      </p:sp>
      <p:sp>
        <p:nvSpPr>
          <p:cNvPr id="4" name="Rechteck 3"/>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Picture 2" descr="Z:\INTERNET\htdocs\projekte\sail_3_1\unterweisungshilfen\erste-hilfe\bilder\veraetzungen_aug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1" y="1981018"/>
            <a:ext cx="2923425" cy="425629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4283968" y="2088098"/>
            <a:ext cx="4392488" cy="4005198"/>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80975" indent="-180975">
              <a:buFont typeface="Arial" panose="020B0604020202020204" pitchFamily="34" charset="0"/>
              <a:buChar char="•"/>
            </a:pPr>
            <a:r>
              <a:rPr lang="de-DE" sz="1300" dirty="0" smtClean="0">
                <a:solidFill>
                  <a:schemeClr val="bg2"/>
                </a:solidFill>
                <a:latin typeface="Fließtext"/>
              </a:rPr>
              <a:t>Säure- </a:t>
            </a:r>
            <a:r>
              <a:rPr lang="de-DE" sz="1300" dirty="0">
                <a:solidFill>
                  <a:schemeClr val="bg2"/>
                </a:solidFill>
                <a:latin typeface="Fließtext"/>
              </a:rPr>
              <a:t>und Laugenspritzer führen zu Augenverätzungen und schlimmstenfalls zum Verlust des Auges. </a:t>
            </a:r>
          </a:p>
          <a:p>
            <a:pPr marL="180975" indent="-180975">
              <a:buFont typeface="Arial" panose="020B0604020202020204" pitchFamily="34" charset="0"/>
              <a:buChar char="•"/>
            </a:pPr>
            <a:r>
              <a:rPr lang="de-DE" sz="1300" dirty="0">
                <a:solidFill>
                  <a:schemeClr val="bg2"/>
                </a:solidFill>
                <a:latin typeface="Fließtext"/>
              </a:rPr>
              <a:t>Tragen Sie deshalb immer eine Schutzbrille!</a:t>
            </a:r>
          </a:p>
          <a:p>
            <a:pPr marL="180975" indent="-180975">
              <a:buFont typeface="Arial" panose="020B0604020202020204" pitchFamily="34" charset="0"/>
              <a:buChar char="•"/>
            </a:pPr>
            <a:r>
              <a:rPr lang="de-DE" sz="1300" dirty="0">
                <a:solidFill>
                  <a:schemeClr val="bg2"/>
                </a:solidFill>
                <a:latin typeface="Fließtext"/>
              </a:rPr>
              <a:t>Im Notfall benutzen Sie als Erste-Hilfe-Maßnahme sofort die Augennotdusche. Spülen Sie das betroffene Auge etwa 10 Minuten.</a:t>
            </a:r>
          </a:p>
          <a:p>
            <a:pPr marL="180975" indent="-180975">
              <a:buFont typeface="Arial" panose="020B0604020202020204" pitchFamily="34" charset="0"/>
              <a:buChar char="•"/>
            </a:pPr>
            <a:r>
              <a:rPr lang="de-DE" sz="1300" dirty="0">
                <a:solidFill>
                  <a:schemeClr val="bg2"/>
                </a:solidFill>
                <a:latin typeface="Fließtext"/>
              </a:rPr>
              <a:t>Im Anschluss muss eine ärztliche Untersuchung im Krankenhaus oder der Augenklinik erfolgen.</a:t>
            </a:r>
          </a:p>
          <a:p>
            <a:pPr marL="180975" indent="-180975">
              <a:buFont typeface="Arial" panose="020B0604020202020204" pitchFamily="34" charset="0"/>
              <a:buChar char="•"/>
            </a:pPr>
            <a:r>
              <a:rPr lang="de-DE" sz="1300" dirty="0">
                <a:solidFill>
                  <a:schemeClr val="bg2"/>
                </a:solidFill>
                <a:latin typeface="Fließtext"/>
              </a:rPr>
              <a:t>Fehlt die Augennotdusche? Spülen Sie ersatzweise mit steriler Augenspüllösung.</a:t>
            </a:r>
          </a:p>
          <a:p>
            <a:pPr marL="180975" indent="-180975">
              <a:buFont typeface="Arial" panose="020B0604020202020204" pitchFamily="34" charset="0"/>
              <a:buChar char="•"/>
            </a:pPr>
            <a:r>
              <a:rPr lang="de-DE" sz="1300" b="1" dirty="0">
                <a:solidFill>
                  <a:schemeClr val="bg2"/>
                </a:solidFill>
                <a:latin typeface="Fließtext"/>
              </a:rPr>
              <a:t>Bitte merken Sie sich: </a:t>
            </a:r>
            <a:r>
              <a:rPr lang="de-DE" sz="1300" dirty="0">
                <a:solidFill>
                  <a:schemeClr val="bg2"/>
                </a:solidFill>
                <a:latin typeface="Fließtext"/>
              </a:rPr>
              <a:t>Zuerst muss das Auge gründlich gespült werden. Erst danach suchen Sie die Augenklinik oder das Krankenhaus auf</a:t>
            </a:r>
            <a:r>
              <a:rPr lang="de-DE" sz="1300" dirty="0" smtClean="0">
                <a:solidFill>
                  <a:schemeClr val="bg2"/>
                </a:solidFill>
                <a:latin typeface="Fließtext"/>
              </a:rPr>
              <a:t>.</a:t>
            </a:r>
            <a:endParaRPr lang="de-DE" sz="1300" dirty="0">
              <a:solidFill>
                <a:schemeClr val="bg2"/>
              </a:solidFill>
              <a:latin typeface="Fließtext"/>
            </a:endParaRPr>
          </a:p>
        </p:txBody>
      </p:sp>
      <p:pic>
        <p:nvPicPr>
          <p:cNvPr id="10" name="Grafik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0658" y="2277244"/>
            <a:ext cx="1733550" cy="647700"/>
          </a:xfrm>
          <a:prstGeom prst="rect">
            <a:avLst/>
          </a:prstGeom>
        </p:spPr>
      </p:pic>
      <p:sp>
        <p:nvSpPr>
          <p:cNvPr id="6" name="Titel 5"/>
          <p:cNvSpPr>
            <a:spLocks noGrp="1"/>
          </p:cNvSpPr>
          <p:nvPr>
            <p:ph type="title" idx="4294967295"/>
          </p:nvPr>
        </p:nvSpPr>
        <p:spPr/>
        <p:txBody>
          <a:bodyPr>
            <a:noAutofit/>
          </a:bodyPr>
          <a:lstStyle/>
          <a:p>
            <a:r>
              <a:rPr lang="de-DE" dirty="0" smtClean="0"/>
              <a:t>Verätzungen der Augen</a:t>
            </a:r>
            <a:endParaRPr lang="de-DE" dirty="0"/>
          </a:p>
        </p:txBody>
      </p:sp>
    </p:spTree>
    <p:extLst>
      <p:ext uri="{BB962C8B-B14F-4D97-AF65-F5344CB8AC3E}">
        <p14:creationId xmlns:p14="http://schemas.microsoft.com/office/powerpoint/2010/main" val="3378790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21</a:t>
            </a:fld>
            <a:endParaRPr lang="de-DE"/>
          </a:p>
        </p:txBody>
      </p:sp>
      <p:sp>
        <p:nvSpPr>
          <p:cNvPr id="4" name="Rechteck 3"/>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1115616" y="2879645"/>
            <a:ext cx="4536504" cy="2277547"/>
          </a:xfrm>
          <a:prstGeom prst="rect">
            <a:avLst/>
          </a:prstGeom>
          <a:noFill/>
        </p:spPr>
        <p:txBody>
          <a:bodyPr wrap="square" rtlCol="0">
            <a:spAutoFit/>
          </a:bodyPr>
          <a:lstStyle/>
          <a:p>
            <a:r>
              <a:rPr lang="de-DE" sz="1600" b="1" dirty="0" smtClean="0">
                <a:solidFill>
                  <a:schemeClr val="bg2"/>
                </a:solidFill>
                <a:latin typeface="Fließtext"/>
              </a:rPr>
              <a:t>Gefährdungen </a:t>
            </a:r>
            <a:r>
              <a:rPr lang="de-DE" sz="1600" b="1" dirty="0">
                <a:solidFill>
                  <a:schemeClr val="bg2"/>
                </a:solidFill>
                <a:latin typeface="Fließtext"/>
              </a:rPr>
              <a:t>bestehen durch eingeatmete Dämpfe und Gase</a:t>
            </a:r>
            <a:r>
              <a:rPr lang="de-DE" sz="1600" b="1" dirty="0" smtClean="0">
                <a:solidFill>
                  <a:schemeClr val="bg2"/>
                </a:solidFill>
                <a:latin typeface="Fließtext"/>
              </a:rPr>
              <a:t>.</a:t>
            </a:r>
          </a:p>
          <a:p>
            <a:pPr>
              <a:spcBef>
                <a:spcPts val="1200"/>
              </a:spcBef>
            </a:pPr>
            <a:r>
              <a:rPr lang="de-DE" sz="1600" dirty="0" smtClean="0">
                <a:solidFill>
                  <a:schemeClr val="bg2"/>
                </a:solidFill>
                <a:latin typeface="Fließtext"/>
              </a:rPr>
              <a:t>Was </a:t>
            </a:r>
            <a:r>
              <a:rPr lang="de-DE" sz="1600" dirty="0">
                <a:solidFill>
                  <a:schemeClr val="bg2"/>
                </a:solidFill>
                <a:latin typeface="Fließtext"/>
              </a:rPr>
              <a:t>deutet auf eine Verätzung </a:t>
            </a:r>
            <a:r>
              <a:rPr lang="de-DE" sz="1600" dirty="0" smtClean="0">
                <a:solidFill>
                  <a:schemeClr val="bg2"/>
                </a:solidFill>
                <a:latin typeface="Fließtext"/>
              </a:rPr>
              <a:t/>
            </a:r>
            <a:br>
              <a:rPr lang="de-DE" sz="1600" dirty="0" smtClean="0">
                <a:solidFill>
                  <a:schemeClr val="bg2"/>
                </a:solidFill>
                <a:latin typeface="Fließtext"/>
              </a:rPr>
            </a:br>
            <a:r>
              <a:rPr lang="de-DE" sz="1600" dirty="0" smtClean="0">
                <a:solidFill>
                  <a:schemeClr val="bg2"/>
                </a:solidFill>
                <a:latin typeface="Fließtext"/>
              </a:rPr>
              <a:t>durch </a:t>
            </a:r>
            <a:r>
              <a:rPr lang="de-DE" sz="1600" dirty="0">
                <a:solidFill>
                  <a:schemeClr val="bg2"/>
                </a:solidFill>
                <a:latin typeface="Fließtext"/>
              </a:rPr>
              <a:t>Einatmen hin</a:t>
            </a:r>
            <a:r>
              <a:rPr lang="de-DE" sz="1600" dirty="0" smtClean="0">
                <a:solidFill>
                  <a:schemeClr val="bg2"/>
                </a:solidFill>
                <a:latin typeface="Fließtext"/>
              </a:rPr>
              <a:t>?</a:t>
            </a:r>
          </a:p>
          <a:p>
            <a:pPr>
              <a:spcBef>
                <a:spcPts val="1200"/>
              </a:spcBef>
            </a:pPr>
            <a:r>
              <a:rPr lang="de-DE" sz="1600" dirty="0" smtClean="0">
                <a:solidFill>
                  <a:schemeClr val="bg2"/>
                </a:solidFill>
                <a:latin typeface="Fließtext"/>
              </a:rPr>
              <a:t>Wie </a:t>
            </a:r>
            <a:r>
              <a:rPr lang="de-DE" sz="1600" dirty="0">
                <a:solidFill>
                  <a:schemeClr val="bg2"/>
                </a:solidFill>
                <a:latin typeface="Fließtext"/>
              </a:rPr>
              <a:t>verhalten Sie sich</a:t>
            </a:r>
            <a:r>
              <a:rPr lang="de-DE" sz="1600" dirty="0" smtClean="0">
                <a:solidFill>
                  <a:schemeClr val="bg2"/>
                </a:solidFill>
                <a:latin typeface="Fließtext"/>
              </a:rPr>
              <a:t>?</a:t>
            </a:r>
          </a:p>
          <a:p>
            <a:pPr>
              <a:spcBef>
                <a:spcPts val="1200"/>
              </a:spcBef>
            </a:pPr>
            <a:r>
              <a:rPr lang="de-DE" sz="1600" dirty="0" smtClean="0">
                <a:solidFill>
                  <a:schemeClr val="bg2"/>
                </a:solidFill>
                <a:latin typeface="Fließtext"/>
              </a:rPr>
              <a:t>Mit </a:t>
            </a:r>
            <a:r>
              <a:rPr lang="de-DE" sz="1600" dirty="0">
                <a:solidFill>
                  <a:schemeClr val="bg2"/>
                </a:solidFill>
                <a:latin typeface="Fließtext"/>
              </a:rPr>
              <a:t>welchen Erste-Hilfe-Maßnahmen können Sie helfen?</a:t>
            </a:r>
          </a:p>
        </p:txBody>
      </p:sp>
      <p:cxnSp>
        <p:nvCxnSpPr>
          <p:cNvPr id="8" name="Gerade Verbindung 7"/>
          <p:cNvCxnSpPr/>
          <p:nvPr/>
        </p:nvCxnSpPr>
        <p:spPr>
          <a:xfrm>
            <a:off x="1187624" y="2707767"/>
            <a:ext cx="4320480" cy="1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218" name="Picture 2" descr="Z:\INTERNET\htdocs\projekte\sail_3_1\unterweisungshilfen\erste-hilfe\bilder\veraetzungen_einatmen_bi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0000" y="1980000"/>
            <a:ext cx="3030055" cy="42562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Gerade Verbindung 11"/>
          <p:cNvCxnSpPr/>
          <p:nvPr/>
        </p:nvCxnSpPr>
        <p:spPr>
          <a:xfrm>
            <a:off x="1187624" y="5300055"/>
            <a:ext cx="4320480" cy="1153"/>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Titel 6"/>
          <p:cNvSpPr>
            <a:spLocks noGrp="1"/>
          </p:cNvSpPr>
          <p:nvPr>
            <p:ph type="title" idx="4294967295"/>
          </p:nvPr>
        </p:nvSpPr>
        <p:spPr/>
        <p:txBody>
          <a:bodyPr>
            <a:noAutofit/>
          </a:bodyPr>
          <a:lstStyle/>
          <a:p>
            <a:r>
              <a:rPr lang="de-DE" dirty="0" smtClean="0"/>
              <a:t>Verätzungen</a:t>
            </a:r>
            <a:r>
              <a:rPr lang="de-DE" baseline="0" dirty="0" smtClean="0"/>
              <a:t> durch Einatmen</a:t>
            </a:r>
            <a:endParaRPr lang="de-DE" dirty="0"/>
          </a:p>
        </p:txBody>
      </p:sp>
    </p:spTree>
    <p:extLst>
      <p:ext uri="{BB962C8B-B14F-4D97-AF65-F5344CB8AC3E}">
        <p14:creationId xmlns:p14="http://schemas.microsoft.com/office/powerpoint/2010/main" val="41483897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22</a:t>
            </a:fld>
            <a:endParaRPr lang="de-DE"/>
          </a:p>
        </p:txBody>
      </p:sp>
      <p:sp>
        <p:nvSpPr>
          <p:cNvPr id="4" name="Rechteck 3"/>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Picture 2" descr="Z:\INTERNET\htdocs\projekte\sail_3_1\unterweisungshilfen\erste-hilfe\bilder\veraetzungen_einatmen_bil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000" y="1980000"/>
            <a:ext cx="3030055" cy="4256294"/>
          </a:xfrm>
          <a:prstGeom prst="rect">
            <a:avLst/>
          </a:prstGeom>
          <a:noFill/>
          <a:extLst>
            <a:ext uri="{909E8E84-426E-40DD-AFC4-6F175D3DCCD1}">
              <a14:hiddenFill xmlns:a14="http://schemas.microsoft.com/office/drawing/2010/main">
                <a:solidFill>
                  <a:srgbClr val="FFFFFF"/>
                </a:solidFill>
              </a14:hiddenFill>
            </a:ext>
          </a:extLst>
        </p:spPr>
      </p:pic>
      <p:sp>
        <p:nvSpPr>
          <p:cNvPr id="7" name="Inhaltsplatzhalter 5"/>
          <p:cNvSpPr txBox="1">
            <a:spLocks/>
          </p:cNvSpPr>
          <p:nvPr/>
        </p:nvSpPr>
        <p:spPr>
          <a:xfrm>
            <a:off x="922462" y="2779789"/>
            <a:ext cx="4945682" cy="4393627"/>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Font typeface="Arial" panose="020B0604020202020204" pitchFamily="34" charset="0"/>
              <a:buChar char="•"/>
            </a:pPr>
            <a:r>
              <a:rPr lang="de-DE" sz="1400" dirty="0" smtClean="0"/>
              <a:t>Wenn </a:t>
            </a:r>
            <a:r>
              <a:rPr lang="de-DE" sz="1400" dirty="0"/>
              <a:t>Sie ätzende Stoffe einatmen, werden die Schleimhäute massiv gereizt: Sie erkennen es am Hustenreiz oder an Rasselgeräuschen in der Lunge. Schlimmste Verätzungen führen zu Atemnot oder sogar zu einem tödlichen Lungenödem.</a:t>
            </a:r>
          </a:p>
          <a:p>
            <a:pPr marL="180975" indent="-180975">
              <a:buFont typeface="Arial" panose="020B0604020202020204" pitchFamily="34" charset="0"/>
              <a:buChar char="•"/>
            </a:pPr>
            <a:r>
              <a:rPr lang="de-DE" sz="1400" dirty="0"/>
              <a:t>Die wichtigste Schutzmaßnahme besteht darin, die Versuche im geschlossenen Abzug durchzuführen.</a:t>
            </a:r>
          </a:p>
          <a:p>
            <a:pPr marL="180975" indent="-180975">
              <a:buFont typeface="Arial" panose="020B0604020202020204" pitchFamily="34" charset="0"/>
              <a:buChar char="•"/>
            </a:pPr>
            <a:r>
              <a:rPr lang="de-DE" sz="1400" dirty="0"/>
              <a:t>Kommt es trotzdem zu einer </a:t>
            </a:r>
            <a:r>
              <a:rPr lang="de-DE" sz="1400" dirty="0" err="1"/>
              <a:t>inhalativen</a:t>
            </a:r>
            <a:r>
              <a:rPr lang="de-DE" sz="1400" dirty="0"/>
              <a:t> Verätzung, dann retten Sie den Betroffenen aus dem Gefahrenbereich, wenn das für Sie ungefährlich ist. Am Besten bringen Sie das Opfer an die frische Luft. </a:t>
            </a:r>
          </a:p>
          <a:p>
            <a:pPr marL="180975" indent="-180975">
              <a:buFont typeface="Arial" panose="020B0604020202020204" pitchFamily="34" charset="0"/>
              <a:buChar char="•"/>
            </a:pPr>
            <a:r>
              <a:rPr lang="de-DE" sz="1400" dirty="0"/>
              <a:t>Bringen Sie in Erfahrung, was zur Verätzung führte. </a:t>
            </a:r>
          </a:p>
          <a:p>
            <a:pPr marL="180975" indent="-180975">
              <a:buFont typeface="Arial" panose="020B0604020202020204" pitchFamily="34" charset="0"/>
              <a:buChar char="•"/>
            </a:pPr>
            <a:r>
              <a:rPr lang="de-DE" sz="1400" dirty="0"/>
              <a:t>Sorgen Sie für ärztliche Hilfe, rufen Sie den Notarzt.</a:t>
            </a:r>
          </a:p>
          <a:p>
            <a:pPr marL="180975" indent="-180975">
              <a:buFont typeface="Arial" panose="020B0604020202020204" pitchFamily="34" charset="0"/>
              <a:buChar char="•"/>
            </a:pPr>
            <a:r>
              <a:rPr lang="de-DE" sz="1400" dirty="0"/>
              <a:t>Halten Sie ggf. Antidote, d.h. Gegengifte vor.</a:t>
            </a: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266" y="2061220"/>
            <a:ext cx="1733550" cy="647700"/>
          </a:xfrm>
          <a:prstGeom prst="rect">
            <a:avLst/>
          </a:prstGeom>
        </p:spPr>
      </p:pic>
      <p:sp>
        <p:nvSpPr>
          <p:cNvPr id="9" name="Titel 8"/>
          <p:cNvSpPr>
            <a:spLocks noGrp="1"/>
          </p:cNvSpPr>
          <p:nvPr>
            <p:ph type="title" idx="4294967295"/>
          </p:nvPr>
        </p:nvSpPr>
        <p:spPr/>
        <p:txBody>
          <a:bodyPr>
            <a:noAutofit/>
          </a:bodyPr>
          <a:lstStyle/>
          <a:p>
            <a:r>
              <a:rPr lang="de-DE" dirty="0" smtClean="0"/>
              <a:t>Verätzungen durch</a:t>
            </a:r>
            <a:r>
              <a:rPr lang="de-DE" baseline="0" dirty="0" smtClean="0"/>
              <a:t> Einatmen</a:t>
            </a:r>
            <a:endParaRPr lang="de-DE" dirty="0"/>
          </a:p>
        </p:txBody>
      </p:sp>
    </p:spTree>
    <p:extLst>
      <p:ext uri="{BB962C8B-B14F-4D97-AF65-F5344CB8AC3E}">
        <p14:creationId xmlns:p14="http://schemas.microsoft.com/office/powerpoint/2010/main" val="25504761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23</a:t>
            </a:fld>
            <a:endParaRPr lang="de-DE"/>
          </a:p>
        </p:txBody>
      </p:sp>
      <p:sp>
        <p:nvSpPr>
          <p:cNvPr id="4" name="Rechteck 3"/>
          <p:cNvSpPr/>
          <p:nvPr/>
        </p:nvSpPr>
        <p:spPr>
          <a:xfrm>
            <a:off x="683568" y="2276872"/>
            <a:ext cx="8460432" cy="3960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1115616" y="3599725"/>
            <a:ext cx="3888432" cy="1269435"/>
          </a:xfrm>
          <a:prstGeom prst="rect">
            <a:avLst/>
          </a:prstGeom>
          <a:noFill/>
        </p:spPr>
        <p:txBody>
          <a:bodyPr wrap="square" rtlCol="0">
            <a:spAutoFit/>
          </a:bodyPr>
          <a:lstStyle/>
          <a:p>
            <a:r>
              <a:rPr lang="de-DE" sz="1600" b="1" dirty="0" smtClean="0">
                <a:solidFill>
                  <a:schemeClr val="bg2"/>
                </a:solidFill>
                <a:latin typeface="Fließtext"/>
              </a:rPr>
              <a:t>Wie </a:t>
            </a:r>
            <a:r>
              <a:rPr lang="de-DE" sz="1600" b="1" dirty="0">
                <a:solidFill>
                  <a:schemeClr val="bg2"/>
                </a:solidFill>
                <a:latin typeface="Fließtext"/>
              </a:rPr>
              <a:t>kann es zu einer Vergiftung kommen?</a:t>
            </a:r>
          </a:p>
          <a:p>
            <a:pPr>
              <a:spcBef>
                <a:spcPts val="1200"/>
              </a:spcBef>
            </a:pPr>
            <a:r>
              <a:rPr lang="de-DE" sz="1600" b="1" dirty="0" smtClean="0">
                <a:solidFill>
                  <a:schemeClr val="bg2"/>
                </a:solidFill>
                <a:latin typeface="Fließtext"/>
              </a:rPr>
              <a:t>Welche </a:t>
            </a:r>
            <a:r>
              <a:rPr lang="de-DE" sz="1600" b="1" dirty="0">
                <a:solidFill>
                  <a:schemeClr val="bg2"/>
                </a:solidFill>
                <a:latin typeface="Fließtext"/>
              </a:rPr>
              <a:t>gesundheitlichen Folgen können auftreten?</a:t>
            </a:r>
          </a:p>
        </p:txBody>
      </p:sp>
      <p:cxnSp>
        <p:nvCxnSpPr>
          <p:cNvPr id="8" name="Gerade Verbindung 7"/>
          <p:cNvCxnSpPr/>
          <p:nvPr/>
        </p:nvCxnSpPr>
        <p:spPr>
          <a:xfrm>
            <a:off x="1187624" y="5085184"/>
            <a:ext cx="324036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1187624" y="3429000"/>
            <a:ext cx="324036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42" name="Picture 2" descr="Z:\INTERNET\htdocs\projekte\sail_3_1\unterweisungshilfen\erste-hilfe\bilder\vergiftungen_aufnahmewe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453" y="2318345"/>
            <a:ext cx="3267075" cy="3990975"/>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p:cNvSpPr>
            <a:spLocks noGrp="1"/>
          </p:cNvSpPr>
          <p:nvPr>
            <p:ph type="title" idx="4294967295"/>
          </p:nvPr>
        </p:nvSpPr>
        <p:spPr>
          <a:xfrm>
            <a:off x="554400" y="1195200"/>
            <a:ext cx="8388000" cy="435124"/>
          </a:xfrm>
        </p:spPr>
        <p:txBody>
          <a:bodyPr>
            <a:noAutofit/>
          </a:bodyPr>
          <a:lstStyle/>
          <a:p>
            <a:r>
              <a:rPr lang="de-DE" dirty="0" smtClean="0"/>
              <a:t>Vergiftungen</a:t>
            </a:r>
            <a:r>
              <a:rPr lang="de-DE" baseline="0" dirty="0" smtClean="0"/>
              <a:t> durch Verschlucken, durch Hautkontakt und durch Einatmen - Aufnahmewege</a:t>
            </a:r>
            <a:endParaRPr lang="de-DE" dirty="0"/>
          </a:p>
        </p:txBody>
      </p:sp>
    </p:spTree>
    <p:extLst>
      <p:ext uri="{BB962C8B-B14F-4D97-AF65-F5344CB8AC3E}">
        <p14:creationId xmlns:p14="http://schemas.microsoft.com/office/powerpoint/2010/main" val="215191033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24</a:t>
            </a:fld>
            <a:endParaRPr lang="de-DE"/>
          </a:p>
        </p:txBody>
      </p:sp>
      <p:sp>
        <p:nvSpPr>
          <p:cNvPr id="4" name="Rechteck 3"/>
          <p:cNvSpPr/>
          <p:nvPr/>
        </p:nvSpPr>
        <p:spPr>
          <a:xfrm>
            <a:off x="683568" y="2276872"/>
            <a:ext cx="8460432" cy="3960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 name="Picture 2" descr="Z:\INTERNET\htdocs\projekte\sail_3_1\unterweisungshilfen\erste-hilfe\bilder\vergiftungen_aufnahmewe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7453" y="2318345"/>
            <a:ext cx="3267075" cy="399097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832942" y="2348880"/>
            <a:ext cx="4891186" cy="3789546"/>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endParaRPr lang="de-DE" sz="1300" dirty="0">
              <a:solidFill>
                <a:schemeClr val="bg2"/>
              </a:solidFill>
              <a:latin typeface="Fließtext"/>
            </a:endParaRPr>
          </a:p>
          <a:p>
            <a:pPr marL="180975" indent="-180975">
              <a:buFont typeface="Arial" panose="020B0604020202020204" pitchFamily="34" charset="0"/>
              <a:buChar char="•"/>
            </a:pPr>
            <a:r>
              <a:rPr lang="de-DE" sz="1300" dirty="0">
                <a:solidFill>
                  <a:schemeClr val="bg2"/>
                </a:solidFill>
                <a:latin typeface="Fließtext"/>
              </a:rPr>
              <a:t>Eine Vergiftung ist über drei Aufnahmewege möglich: durch Einatmen, Verschlucken oder Hautkontakt.</a:t>
            </a:r>
          </a:p>
          <a:p>
            <a:pPr marL="180975" indent="-180975">
              <a:buFont typeface="Arial" panose="020B0604020202020204" pitchFamily="34" charset="0"/>
              <a:buChar char="•"/>
            </a:pPr>
            <a:r>
              <a:rPr lang="de-DE" sz="1300" dirty="0">
                <a:solidFill>
                  <a:schemeClr val="bg2"/>
                </a:solidFill>
                <a:latin typeface="Fließtext"/>
              </a:rPr>
              <a:t>Einige Stoffe wie Blausäure, Flusssäure oder auch Methylquecksilberverbindungen wirken sowohl oral, dermal als auch </a:t>
            </a:r>
            <a:r>
              <a:rPr lang="de-DE" sz="1300" dirty="0" err="1">
                <a:solidFill>
                  <a:schemeClr val="bg2"/>
                </a:solidFill>
                <a:latin typeface="Fließtext"/>
              </a:rPr>
              <a:t>inhalativ</a:t>
            </a:r>
            <a:r>
              <a:rPr lang="de-DE" sz="1300" dirty="0">
                <a:solidFill>
                  <a:schemeClr val="bg2"/>
                </a:solidFill>
                <a:latin typeface="Fließtext"/>
              </a:rPr>
              <a:t> toxisch.</a:t>
            </a:r>
          </a:p>
          <a:p>
            <a:pPr marL="180975" indent="-180975">
              <a:buFont typeface="Arial" panose="020B0604020202020204" pitchFamily="34" charset="0"/>
              <a:buChar char="•"/>
            </a:pPr>
            <a:r>
              <a:rPr lang="de-DE" sz="1300" dirty="0">
                <a:solidFill>
                  <a:schemeClr val="bg2"/>
                </a:solidFill>
                <a:latin typeface="Fließtext"/>
              </a:rPr>
              <a:t>Sie erkennen eine Vergiftung an mehreren Symptomen: Übelkeit, Erbrechen, Durchfall, Schwindel, Kopfschmerz, Speichelfluss, Schockzustand, Atemnot, Atemstillstand.</a:t>
            </a:r>
          </a:p>
          <a:p>
            <a:pPr marL="180975" indent="-180975">
              <a:buFont typeface="Arial" panose="020B0604020202020204" pitchFamily="34" charset="0"/>
              <a:buChar char="•"/>
            </a:pPr>
            <a:r>
              <a:rPr lang="de-DE" sz="1300" dirty="0">
                <a:solidFill>
                  <a:schemeClr val="bg2"/>
                </a:solidFill>
                <a:latin typeface="Fließtext"/>
              </a:rPr>
              <a:t>Sie sollten unverzüglich den Notarzt verständigen. Bereiten Sie für den behandelnden Arzt ein Notfallblatt vor, das detaillierte Angaben zum aufgenommenen Stoff, zur Einwirkzeit und zu den wirksamen Antidot-Mitteln </a:t>
            </a:r>
            <a:r>
              <a:rPr lang="de-DE" sz="1300" dirty="0" smtClean="0">
                <a:solidFill>
                  <a:schemeClr val="bg2"/>
                </a:solidFill>
                <a:latin typeface="Fließtext"/>
              </a:rPr>
              <a:t>enthält.</a:t>
            </a:r>
            <a:endParaRPr lang="de-DE" sz="1300" dirty="0">
              <a:solidFill>
                <a:schemeClr val="bg2"/>
              </a:solidFill>
              <a:latin typeface="Fließtext"/>
            </a:endParaRPr>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9632" y="2492896"/>
            <a:ext cx="1733550" cy="647700"/>
          </a:xfrm>
          <a:prstGeom prst="rect">
            <a:avLst/>
          </a:prstGeom>
        </p:spPr>
      </p:pic>
      <p:sp>
        <p:nvSpPr>
          <p:cNvPr id="9" name="Titel 8"/>
          <p:cNvSpPr>
            <a:spLocks noGrp="1"/>
          </p:cNvSpPr>
          <p:nvPr>
            <p:ph type="title" idx="4294967295"/>
          </p:nvPr>
        </p:nvSpPr>
        <p:spPr>
          <a:xfrm>
            <a:off x="554400" y="1195200"/>
            <a:ext cx="8388000" cy="435124"/>
          </a:xfrm>
        </p:spPr>
        <p:txBody>
          <a:bodyPr>
            <a:noAutofit/>
          </a:bodyPr>
          <a:lstStyle/>
          <a:p>
            <a:r>
              <a:rPr lang="de-DE" dirty="0" smtClean="0"/>
              <a:t>Vergiftungen</a:t>
            </a:r>
            <a:r>
              <a:rPr lang="de-DE" baseline="0" dirty="0" smtClean="0"/>
              <a:t> durch Verschlucken, durch Hautkontakt und durch Einatmen - Aufnahmewege</a:t>
            </a:r>
            <a:endParaRPr lang="de-DE" dirty="0"/>
          </a:p>
        </p:txBody>
      </p:sp>
    </p:spTree>
    <p:extLst>
      <p:ext uri="{BB962C8B-B14F-4D97-AF65-F5344CB8AC3E}">
        <p14:creationId xmlns:p14="http://schemas.microsoft.com/office/powerpoint/2010/main" val="4107259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25</a:t>
            </a:fld>
            <a:endParaRPr lang="de-DE"/>
          </a:p>
        </p:txBody>
      </p:sp>
      <p:sp>
        <p:nvSpPr>
          <p:cNvPr id="4" name="Rechteck 3"/>
          <p:cNvSpPr/>
          <p:nvPr/>
        </p:nvSpPr>
        <p:spPr>
          <a:xfrm>
            <a:off x="683568" y="2276872"/>
            <a:ext cx="8460432" cy="3960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6" name="Textfeld 5"/>
          <p:cNvSpPr txBox="1"/>
          <p:nvPr/>
        </p:nvSpPr>
        <p:spPr>
          <a:xfrm>
            <a:off x="1115616" y="4895869"/>
            <a:ext cx="3888432" cy="830997"/>
          </a:xfrm>
          <a:prstGeom prst="rect">
            <a:avLst/>
          </a:prstGeom>
          <a:noFill/>
        </p:spPr>
        <p:txBody>
          <a:bodyPr wrap="square" rtlCol="0">
            <a:spAutoFit/>
          </a:bodyPr>
          <a:lstStyle/>
          <a:p>
            <a:pPr>
              <a:spcBef>
                <a:spcPts val="1200"/>
              </a:spcBef>
            </a:pPr>
            <a:r>
              <a:rPr lang="de-DE" sz="1600" b="1" dirty="0" smtClean="0">
                <a:solidFill>
                  <a:schemeClr val="bg2"/>
                </a:solidFill>
                <a:latin typeface="Fließtext"/>
              </a:rPr>
              <a:t>Wissen </a:t>
            </a:r>
            <a:r>
              <a:rPr lang="de-DE" sz="1600" b="1" dirty="0">
                <a:solidFill>
                  <a:schemeClr val="bg2"/>
                </a:solidFill>
                <a:latin typeface="Fließtext"/>
              </a:rPr>
              <a:t>Sie, welche Erste-Hilfe-Maßnahmen bei einer Vergiftung greifen?</a:t>
            </a:r>
          </a:p>
        </p:txBody>
      </p:sp>
      <p:cxnSp>
        <p:nvCxnSpPr>
          <p:cNvPr id="7" name="Gerade Verbindung 6"/>
          <p:cNvCxnSpPr/>
          <p:nvPr/>
        </p:nvCxnSpPr>
        <p:spPr>
          <a:xfrm>
            <a:off x="1187624" y="5877272"/>
            <a:ext cx="324036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269" name="Picture 5" descr="C:\Users\tm.TM-ONLINE\Desktop\ppt Präsentation Unterweisungshilfen\totenkop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320739"/>
            <a:ext cx="2520280" cy="2404405"/>
          </a:xfrm>
          <a:prstGeom prst="rect">
            <a:avLst/>
          </a:prstGeom>
          <a:noFill/>
          <a:extLst>
            <a:ext uri="{909E8E84-426E-40DD-AFC4-6F175D3DCCD1}">
              <a14:hiddenFill xmlns:a14="http://schemas.microsoft.com/office/drawing/2010/main">
                <a:solidFill>
                  <a:srgbClr val="FFFFFF"/>
                </a:solidFill>
              </a14:hiddenFill>
            </a:ext>
          </a:extLst>
        </p:spPr>
      </p:pic>
      <p:pic>
        <p:nvPicPr>
          <p:cNvPr id="11271" name="Picture 7" descr="C:\Users\tm.TM-ONLINE\Desktop\ppt Präsentation Unterweisungshilfen\Antidot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6000" y="3780000"/>
            <a:ext cx="3614388" cy="241245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Gerade Verbindung 7"/>
          <p:cNvCxnSpPr/>
          <p:nvPr/>
        </p:nvCxnSpPr>
        <p:spPr>
          <a:xfrm>
            <a:off x="1187624" y="4725144"/>
            <a:ext cx="3240360"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 name="Titel 8"/>
          <p:cNvSpPr>
            <a:spLocks noGrp="1"/>
          </p:cNvSpPr>
          <p:nvPr>
            <p:ph type="title" idx="4294967295"/>
          </p:nvPr>
        </p:nvSpPr>
        <p:spPr>
          <a:xfrm>
            <a:off x="554400" y="1195200"/>
            <a:ext cx="8482096" cy="435124"/>
          </a:xfrm>
        </p:spPr>
        <p:txBody>
          <a:bodyPr>
            <a:noAutofit/>
          </a:bodyPr>
          <a:lstStyle/>
          <a:p>
            <a:r>
              <a:rPr lang="de-DE" dirty="0" smtClean="0"/>
              <a:t>Vergiftungen</a:t>
            </a:r>
            <a:r>
              <a:rPr lang="de-DE" baseline="0" dirty="0" smtClean="0"/>
              <a:t> durch Verschlucken, durch Hautkontakt und durch Einatmen - Verhalten</a:t>
            </a:r>
            <a:endParaRPr lang="de-DE" dirty="0"/>
          </a:p>
        </p:txBody>
      </p:sp>
    </p:spTree>
    <p:extLst>
      <p:ext uri="{BB962C8B-B14F-4D97-AF65-F5344CB8AC3E}">
        <p14:creationId xmlns:p14="http://schemas.microsoft.com/office/powerpoint/2010/main" val="812606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26</a:t>
            </a:fld>
            <a:endParaRPr lang="de-DE"/>
          </a:p>
        </p:txBody>
      </p:sp>
      <p:sp>
        <p:nvSpPr>
          <p:cNvPr id="4" name="Rechteck 3"/>
          <p:cNvSpPr/>
          <p:nvPr/>
        </p:nvSpPr>
        <p:spPr>
          <a:xfrm>
            <a:off x="683568" y="2276872"/>
            <a:ext cx="8460432" cy="39604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827584" y="2307160"/>
            <a:ext cx="8064896" cy="3858144"/>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marL="114300" lvl="1">
              <a:spcBef>
                <a:spcPct val="20000"/>
              </a:spcBef>
            </a:pPr>
            <a:endParaRPr lang="de-DE" sz="1600" dirty="0" smtClean="0">
              <a:solidFill>
                <a:schemeClr val="bg2"/>
              </a:solidFill>
              <a:latin typeface="Fließtext"/>
            </a:endParaRPr>
          </a:p>
          <a:p>
            <a:pPr marL="180975" lvl="1" indent="-180975">
              <a:spcBef>
                <a:spcPct val="20000"/>
              </a:spcBef>
              <a:buFont typeface="Arial" panose="020B0604020202020204" pitchFamily="34" charset="0"/>
              <a:buChar char="•"/>
            </a:pPr>
            <a:r>
              <a:rPr lang="de-DE" sz="1200" dirty="0" smtClean="0">
                <a:solidFill>
                  <a:schemeClr val="bg2"/>
                </a:solidFill>
                <a:latin typeface="Fließtext"/>
              </a:rPr>
              <a:t>Suchen </a:t>
            </a:r>
            <a:r>
              <a:rPr lang="de-DE" sz="1200" dirty="0">
                <a:solidFill>
                  <a:schemeClr val="bg2"/>
                </a:solidFill>
                <a:latin typeface="Fließtext"/>
              </a:rPr>
              <a:t>Sie nach der Ursache für die Vergiftung. Dabei achten Sie unbedingt auf Ihren eigenen Schutz!</a:t>
            </a:r>
          </a:p>
          <a:p>
            <a:pPr marL="180975" lvl="1" indent="-180975">
              <a:spcBef>
                <a:spcPct val="20000"/>
              </a:spcBef>
              <a:buFont typeface="Arial" panose="020B0604020202020204" pitchFamily="34" charset="0"/>
              <a:buChar char="•"/>
            </a:pPr>
            <a:r>
              <a:rPr lang="de-DE" sz="1200" dirty="0">
                <a:solidFill>
                  <a:schemeClr val="bg2"/>
                </a:solidFill>
                <a:latin typeface="Fließtext"/>
              </a:rPr>
              <a:t>Bewahren Sie Ruhe, beruhigen Sie den Betroffenen.</a:t>
            </a:r>
          </a:p>
          <a:p>
            <a:pPr marL="180975" lvl="1" indent="-180975">
              <a:spcBef>
                <a:spcPct val="20000"/>
              </a:spcBef>
              <a:buFont typeface="Arial" panose="020B0604020202020204" pitchFamily="34" charset="0"/>
              <a:buChar char="•"/>
            </a:pPr>
            <a:r>
              <a:rPr lang="de-DE" sz="1200" dirty="0">
                <a:solidFill>
                  <a:schemeClr val="bg2"/>
                </a:solidFill>
                <a:latin typeface="Fließtext"/>
              </a:rPr>
              <a:t>Erste-Hilfe-Maßnahme </a:t>
            </a:r>
            <a:r>
              <a:rPr lang="de-DE" sz="1200" b="1" dirty="0">
                <a:solidFill>
                  <a:schemeClr val="bg2"/>
                </a:solidFill>
                <a:latin typeface="Fließtext"/>
              </a:rPr>
              <a:t>bei Verschlucken</a:t>
            </a:r>
            <a:r>
              <a:rPr lang="de-DE" sz="1200" dirty="0">
                <a:solidFill>
                  <a:schemeClr val="bg2"/>
                </a:solidFill>
                <a:latin typeface="Fließtext"/>
              </a:rPr>
              <a:t>: das Gift durch Trinken von Wasser oder Tee verdünnen. </a:t>
            </a:r>
            <a:r>
              <a:rPr lang="de-DE" sz="1200" dirty="0" smtClean="0">
                <a:solidFill>
                  <a:schemeClr val="bg2"/>
                </a:solidFill>
                <a:latin typeface="Fließtext"/>
              </a:rPr>
              <a:t/>
            </a:r>
            <a:br>
              <a:rPr lang="de-DE" sz="1200" dirty="0" smtClean="0">
                <a:solidFill>
                  <a:schemeClr val="bg2"/>
                </a:solidFill>
                <a:latin typeface="Fließtext"/>
              </a:rPr>
            </a:br>
            <a:r>
              <a:rPr lang="de-DE" sz="1200" dirty="0" smtClean="0">
                <a:solidFill>
                  <a:schemeClr val="bg2"/>
                </a:solidFill>
                <a:latin typeface="Fließtext"/>
              </a:rPr>
              <a:t>Helfen </a:t>
            </a:r>
            <a:r>
              <a:rPr lang="de-DE" sz="1200" dirty="0">
                <a:solidFill>
                  <a:schemeClr val="bg2"/>
                </a:solidFill>
                <a:latin typeface="Fließtext"/>
              </a:rPr>
              <a:t>Sie, wenn sich der Betroffene übergeben muss.</a:t>
            </a:r>
          </a:p>
          <a:p>
            <a:pPr marL="180975" lvl="1" indent="-180975">
              <a:spcBef>
                <a:spcPct val="20000"/>
              </a:spcBef>
              <a:buFont typeface="Arial" panose="020B0604020202020204" pitchFamily="34" charset="0"/>
              <a:buChar char="•"/>
            </a:pPr>
            <a:r>
              <a:rPr lang="de-DE" sz="1200" dirty="0">
                <a:solidFill>
                  <a:schemeClr val="bg2"/>
                </a:solidFill>
                <a:latin typeface="Fließtext"/>
              </a:rPr>
              <a:t>Erste Hilfe </a:t>
            </a:r>
            <a:r>
              <a:rPr lang="de-DE" sz="1200" b="1" dirty="0">
                <a:solidFill>
                  <a:schemeClr val="bg2"/>
                </a:solidFill>
                <a:latin typeface="Fließtext"/>
              </a:rPr>
              <a:t>bei Einatmen</a:t>
            </a:r>
            <a:r>
              <a:rPr lang="de-DE" sz="1200" dirty="0">
                <a:solidFill>
                  <a:schemeClr val="bg2"/>
                </a:solidFill>
                <a:latin typeface="Fließtext"/>
              </a:rPr>
              <a:t>: Sorgen Sie für frische Luft! Öffnen Sie die Fenster oder bringen Sie den Betroffenen an die frische Luft.</a:t>
            </a:r>
          </a:p>
          <a:p>
            <a:pPr marL="180975" lvl="1" indent="-180975">
              <a:spcBef>
                <a:spcPct val="20000"/>
              </a:spcBef>
              <a:buFont typeface="Arial" panose="020B0604020202020204" pitchFamily="34" charset="0"/>
              <a:buChar char="•"/>
            </a:pPr>
            <a:r>
              <a:rPr lang="de-DE" sz="1200" dirty="0">
                <a:solidFill>
                  <a:schemeClr val="bg2"/>
                </a:solidFill>
                <a:latin typeface="Fließtext"/>
              </a:rPr>
              <a:t>Erste Hilfe nach </a:t>
            </a:r>
            <a:r>
              <a:rPr lang="de-DE" sz="1200" b="1" dirty="0">
                <a:solidFill>
                  <a:schemeClr val="bg2"/>
                </a:solidFill>
                <a:latin typeface="Fließtext"/>
              </a:rPr>
              <a:t>Augenkontakt</a:t>
            </a:r>
            <a:r>
              <a:rPr lang="de-DE" sz="1200" dirty="0">
                <a:solidFill>
                  <a:schemeClr val="bg2"/>
                </a:solidFill>
                <a:latin typeface="Fließtext"/>
              </a:rPr>
              <a:t>: Spülen Sie das Auge unter fließendem Wasser z.B. mit der Augennotdusche.</a:t>
            </a:r>
          </a:p>
          <a:p>
            <a:pPr marL="180975" lvl="1" indent="-180975">
              <a:spcBef>
                <a:spcPct val="20000"/>
              </a:spcBef>
              <a:buFont typeface="Arial" panose="020B0604020202020204" pitchFamily="34" charset="0"/>
              <a:buChar char="•"/>
            </a:pPr>
            <a:r>
              <a:rPr lang="de-DE" sz="1200" dirty="0">
                <a:solidFill>
                  <a:schemeClr val="bg2"/>
                </a:solidFill>
                <a:latin typeface="Fließtext"/>
              </a:rPr>
              <a:t>Erste Hilfe nach </a:t>
            </a:r>
            <a:r>
              <a:rPr lang="de-DE" sz="1200" b="1" dirty="0">
                <a:solidFill>
                  <a:schemeClr val="bg2"/>
                </a:solidFill>
                <a:latin typeface="Fließtext"/>
              </a:rPr>
              <a:t>Hautkontakt</a:t>
            </a:r>
            <a:r>
              <a:rPr lang="de-DE" sz="1200" dirty="0">
                <a:solidFill>
                  <a:schemeClr val="bg2"/>
                </a:solidFill>
                <a:latin typeface="Fließtext"/>
              </a:rPr>
              <a:t>: Entfernen Sie die Kleidung. Waschen Sie die Haut unter fließendem Wasser ab, z.B. im Waschbecken oder unter der Körpernotdusche. Achten Sie auf Ihren eigenen Schutz!</a:t>
            </a:r>
          </a:p>
          <a:p>
            <a:pPr marL="180975" lvl="1" indent="-180975">
              <a:spcBef>
                <a:spcPct val="20000"/>
              </a:spcBef>
              <a:buFont typeface="Arial" panose="020B0604020202020204" pitchFamily="34" charset="0"/>
              <a:buChar char="•"/>
            </a:pPr>
            <a:r>
              <a:rPr lang="de-DE" sz="1200" dirty="0">
                <a:solidFill>
                  <a:schemeClr val="bg2"/>
                </a:solidFill>
                <a:latin typeface="Fließtext"/>
              </a:rPr>
              <a:t>Wärmen Sie den Verletzten, z.B. mit Decken.</a:t>
            </a:r>
          </a:p>
          <a:p>
            <a:pPr marL="180975" lvl="1" indent="-180975">
              <a:spcBef>
                <a:spcPct val="20000"/>
              </a:spcBef>
              <a:buFont typeface="Arial" panose="020B0604020202020204" pitchFamily="34" charset="0"/>
              <a:buChar char="•"/>
            </a:pPr>
            <a:r>
              <a:rPr lang="de-DE" sz="1200" dirty="0">
                <a:solidFill>
                  <a:schemeClr val="bg2"/>
                </a:solidFill>
                <a:latin typeface="Fließtext"/>
              </a:rPr>
              <a:t>Wählen Sie die 112!</a:t>
            </a:r>
          </a:p>
          <a:p>
            <a:pPr marL="180975" lvl="1" indent="-180975">
              <a:spcBef>
                <a:spcPct val="20000"/>
              </a:spcBef>
              <a:buFont typeface="Arial" panose="020B0604020202020204" pitchFamily="34" charset="0"/>
              <a:buChar char="•"/>
            </a:pPr>
            <a:r>
              <a:rPr lang="de-DE" sz="1200" dirty="0">
                <a:solidFill>
                  <a:schemeClr val="bg2"/>
                </a:solidFill>
                <a:latin typeface="Fließtext"/>
              </a:rPr>
              <a:t>Halten Sie ein wirksames Antidot ("Gegengift") für den Arzt bereit!</a:t>
            </a:r>
          </a:p>
          <a:p>
            <a:pPr marL="180975" lvl="1" indent="-180975">
              <a:spcBef>
                <a:spcPct val="20000"/>
              </a:spcBef>
              <a:buFont typeface="Arial" panose="020B0604020202020204" pitchFamily="34" charset="0"/>
              <a:buChar char="•"/>
            </a:pPr>
            <a:r>
              <a:rPr lang="de-DE" sz="1200" dirty="0">
                <a:solidFill>
                  <a:schemeClr val="bg2"/>
                </a:solidFill>
                <a:latin typeface="Fließtext"/>
              </a:rPr>
              <a:t>Bei einer Vergiftung ist immer eine ärztliche Behandlung notwendig.</a:t>
            </a: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274" y="2348880"/>
            <a:ext cx="1733550" cy="647700"/>
          </a:xfrm>
          <a:prstGeom prst="rect">
            <a:avLst/>
          </a:prstGeom>
        </p:spPr>
      </p:pic>
      <p:sp>
        <p:nvSpPr>
          <p:cNvPr id="6" name="Titel 5"/>
          <p:cNvSpPr>
            <a:spLocks noGrp="1"/>
          </p:cNvSpPr>
          <p:nvPr>
            <p:ph type="title" idx="4294967295"/>
          </p:nvPr>
        </p:nvSpPr>
        <p:spPr/>
        <p:txBody>
          <a:bodyPr>
            <a:noAutofit/>
          </a:bodyPr>
          <a:lstStyle/>
          <a:p>
            <a:r>
              <a:rPr lang="de-DE" dirty="0" smtClean="0"/>
              <a:t>Vergiftungen durch Verschlucken, durch Hautkontakt</a:t>
            </a:r>
            <a:r>
              <a:rPr lang="de-DE" baseline="0" dirty="0" smtClean="0"/>
              <a:t> und durch Einatmen - Verhalten</a:t>
            </a:r>
            <a:endParaRPr lang="de-DE" dirty="0"/>
          </a:p>
        </p:txBody>
      </p:sp>
    </p:spTree>
    <p:extLst>
      <p:ext uri="{BB962C8B-B14F-4D97-AF65-F5344CB8AC3E}">
        <p14:creationId xmlns:p14="http://schemas.microsoft.com/office/powerpoint/2010/main" val="18621478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27</a:t>
            </a:fld>
            <a:endParaRPr lang="de-DE"/>
          </a:p>
        </p:txBody>
      </p:sp>
      <p:sp>
        <p:nvSpPr>
          <p:cNvPr id="4" name="Rechteck 3"/>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5" name="Textfeld 4"/>
          <p:cNvSpPr txBox="1"/>
          <p:nvPr/>
        </p:nvSpPr>
        <p:spPr>
          <a:xfrm>
            <a:off x="4211960" y="3155484"/>
            <a:ext cx="4320480" cy="2123658"/>
          </a:xfrm>
          <a:prstGeom prst="rect">
            <a:avLst/>
          </a:prstGeom>
          <a:noFill/>
        </p:spPr>
        <p:txBody>
          <a:bodyPr wrap="square" rtlCol="0">
            <a:spAutoFit/>
          </a:bodyPr>
          <a:lstStyle/>
          <a:p>
            <a:r>
              <a:rPr lang="de-DE" sz="1600" b="1" dirty="0" smtClean="0">
                <a:solidFill>
                  <a:schemeClr val="bg2"/>
                </a:solidFill>
                <a:latin typeface="Fließtext"/>
              </a:rPr>
              <a:t>Darauf </a:t>
            </a:r>
            <a:r>
              <a:rPr lang="de-DE" sz="1600" b="1" dirty="0">
                <a:solidFill>
                  <a:schemeClr val="bg2"/>
                </a:solidFill>
                <a:latin typeface="Fließtext"/>
              </a:rPr>
              <a:t>sollten Sie achten, wenn Sie einen Notruf absetzen:</a:t>
            </a:r>
          </a:p>
          <a:p>
            <a:pPr>
              <a:spcBef>
                <a:spcPts val="1200"/>
              </a:spcBef>
            </a:pPr>
            <a:r>
              <a:rPr lang="de-DE" sz="1600" dirty="0">
                <a:solidFill>
                  <a:schemeClr val="bg2"/>
                </a:solidFill>
                <a:latin typeface="Fließtext"/>
              </a:rPr>
              <a:t>Mit den Angaben zu </a:t>
            </a:r>
            <a:r>
              <a:rPr lang="de-DE" sz="1600" b="1" dirty="0">
                <a:solidFill>
                  <a:srgbClr val="C00000"/>
                </a:solidFill>
                <a:latin typeface="Fließtext"/>
              </a:rPr>
              <a:t>5 W-Fragen </a:t>
            </a:r>
            <a:r>
              <a:rPr lang="de-DE" sz="1600" dirty="0">
                <a:solidFill>
                  <a:schemeClr val="bg2"/>
                </a:solidFill>
                <a:latin typeface="Fließtext"/>
              </a:rPr>
              <a:t>können </a:t>
            </a:r>
            <a:r>
              <a:rPr lang="de-DE" sz="1600" dirty="0" smtClean="0">
                <a:solidFill>
                  <a:schemeClr val="bg2"/>
                </a:solidFill>
                <a:latin typeface="Fließtext"/>
              </a:rPr>
              <a:t/>
            </a:r>
            <a:br>
              <a:rPr lang="de-DE" sz="1600" dirty="0" smtClean="0">
                <a:solidFill>
                  <a:schemeClr val="bg2"/>
                </a:solidFill>
                <a:latin typeface="Fließtext"/>
              </a:rPr>
            </a:br>
            <a:r>
              <a:rPr lang="de-DE" sz="1600" dirty="0" smtClean="0">
                <a:solidFill>
                  <a:schemeClr val="bg2"/>
                </a:solidFill>
                <a:latin typeface="Fließtext"/>
              </a:rPr>
              <a:t>Sie </a:t>
            </a:r>
            <a:r>
              <a:rPr lang="de-DE" sz="1600" dirty="0">
                <a:solidFill>
                  <a:schemeClr val="bg2"/>
                </a:solidFill>
                <a:latin typeface="Fließtext"/>
              </a:rPr>
              <a:t>eine Rettung wirksam und unverzüglich einleiten.</a:t>
            </a:r>
          </a:p>
          <a:p>
            <a:pPr>
              <a:spcBef>
                <a:spcPts val="1200"/>
              </a:spcBef>
            </a:pPr>
            <a:r>
              <a:rPr lang="de-DE" sz="1600" dirty="0">
                <a:solidFill>
                  <a:schemeClr val="bg2"/>
                </a:solidFill>
                <a:latin typeface="Fließtext"/>
              </a:rPr>
              <a:t>Prägen Sie sich die 5 </a:t>
            </a:r>
            <a:r>
              <a:rPr lang="de-DE" sz="1600" dirty="0" err="1">
                <a:solidFill>
                  <a:schemeClr val="bg2"/>
                </a:solidFill>
                <a:latin typeface="Fließtext"/>
              </a:rPr>
              <a:t>W´s</a:t>
            </a:r>
            <a:r>
              <a:rPr lang="de-DE" sz="1600" dirty="0">
                <a:solidFill>
                  <a:schemeClr val="bg2"/>
                </a:solidFill>
                <a:latin typeface="Fließtext"/>
              </a:rPr>
              <a:t> ein - es ist nicht schwer!</a:t>
            </a:r>
          </a:p>
        </p:txBody>
      </p:sp>
      <p:cxnSp>
        <p:nvCxnSpPr>
          <p:cNvPr id="6" name="Gerade Verbindung 5"/>
          <p:cNvCxnSpPr/>
          <p:nvPr/>
        </p:nvCxnSpPr>
        <p:spPr>
          <a:xfrm>
            <a:off x="4283968" y="5442917"/>
            <a:ext cx="4104456" cy="230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Gerade Verbindung 6"/>
          <p:cNvCxnSpPr/>
          <p:nvPr/>
        </p:nvCxnSpPr>
        <p:spPr>
          <a:xfrm>
            <a:off x="4283968" y="2996952"/>
            <a:ext cx="4104456" cy="230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2290" name="Picture 2" descr="Z:\INTERNET\htdocs\projekte\sail_3_1\unterweisungshilfen\erste-hilfe\bilder\sync-3-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708920"/>
            <a:ext cx="2880320" cy="2880320"/>
          </a:xfrm>
          <a:prstGeom prst="rect">
            <a:avLst/>
          </a:prstGeom>
          <a:noFill/>
          <a:extLst>
            <a:ext uri="{909E8E84-426E-40DD-AFC4-6F175D3DCCD1}">
              <a14:hiddenFill xmlns:a14="http://schemas.microsoft.com/office/drawing/2010/main">
                <a:solidFill>
                  <a:srgbClr val="FFFFFF"/>
                </a:solidFill>
              </a14:hiddenFill>
            </a:ext>
          </a:extLst>
        </p:spPr>
      </p:pic>
      <p:sp>
        <p:nvSpPr>
          <p:cNvPr id="8" name="Titel 7"/>
          <p:cNvSpPr>
            <a:spLocks noGrp="1"/>
          </p:cNvSpPr>
          <p:nvPr>
            <p:ph type="title" idx="4294967295"/>
          </p:nvPr>
        </p:nvSpPr>
        <p:spPr/>
        <p:txBody>
          <a:bodyPr>
            <a:noAutofit/>
          </a:bodyPr>
          <a:lstStyle/>
          <a:p>
            <a:r>
              <a:rPr lang="de-DE" dirty="0" smtClean="0"/>
              <a:t>Notruf</a:t>
            </a:r>
            <a:endParaRPr lang="de-DE" dirty="0"/>
          </a:p>
        </p:txBody>
      </p:sp>
    </p:spTree>
    <p:extLst>
      <p:ext uri="{BB962C8B-B14F-4D97-AF65-F5344CB8AC3E}">
        <p14:creationId xmlns:p14="http://schemas.microsoft.com/office/powerpoint/2010/main" val="40219249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28</a:t>
            </a:fld>
            <a:endParaRPr lang="de-DE"/>
          </a:p>
        </p:txBody>
      </p:sp>
      <p:sp>
        <p:nvSpPr>
          <p:cNvPr id="4" name="Rechteck 3"/>
          <p:cNvSpPr/>
          <p:nvPr/>
        </p:nvSpPr>
        <p:spPr>
          <a:xfrm>
            <a:off x="683568" y="1981018"/>
            <a:ext cx="8460432" cy="425629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7" name="Textfeld 6"/>
          <p:cNvSpPr txBox="1"/>
          <p:nvPr/>
        </p:nvSpPr>
        <p:spPr>
          <a:xfrm>
            <a:off x="3923928" y="2060848"/>
            <a:ext cx="5004048" cy="4065937"/>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marL="285750" indent="-285750">
              <a:buFont typeface="Arial" panose="020B0604020202020204" pitchFamily="34" charset="0"/>
              <a:buChar char="•"/>
            </a:pPr>
            <a:endParaRPr lang="de-DE" sz="1300" dirty="0" smtClean="0">
              <a:solidFill>
                <a:schemeClr val="bg2"/>
              </a:solidFill>
              <a:latin typeface="Fließtext"/>
            </a:endParaRPr>
          </a:p>
          <a:p>
            <a:pPr marL="180975" indent="-180975">
              <a:buFont typeface="Arial" panose="020B0604020202020204" pitchFamily="34" charset="0"/>
              <a:buChar char="•"/>
            </a:pPr>
            <a:r>
              <a:rPr lang="de-DE" sz="1300" dirty="0" smtClean="0">
                <a:solidFill>
                  <a:schemeClr val="bg2"/>
                </a:solidFill>
                <a:latin typeface="Fließtext"/>
              </a:rPr>
              <a:t>Mit </a:t>
            </a:r>
            <a:r>
              <a:rPr lang="de-DE" sz="1300" dirty="0">
                <a:solidFill>
                  <a:schemeClr val="bg2"/>
                </a:solidFill>
                <a:latin typeface="Fließtext"/>
              </a:rPr>
              <a:t>dem Notruf wird der Unfall gemeldet und Hilfe angefordert.</a:t>
            </a:r>
          </a:p>
          <a:p>
            <a:pPr marL="180975" indent="-180975">
              <a:buFont typeface="Arial" panose="020B0604020202020204" pitchFamily="34" charset="0"/>
              <a:buChar char="•"/>
            </a:pPr>
            <a:r>
              <a:rPr lang="de-DE" sz="1300" dirty="0">
                <a:solidFill>
                  <a:schemeClr val="bg2"/>
                </a:solidFill>
                <a:latin typeface="Fließtext"/>
              </a:rPr>
              <a:t>Üblicherweise wird der Notruf über das Telefon abgesetzt.</a:t>
            </a:r>
          </a:p>
          <a:p>
            <a:pPr marL="180975" indent="-180975">
              <a:buFont typeface="Arial" panose="020B0604020202020204" pitchFamily="34" charset="0"/>
              <a:buChar char="•"/>
            </a:pPr>
            <a:r>
              <a:rPr lang="de-DE" sz="1300" dirty="0">
                <a:solidFill>
                  <a:schemeClr val="bg2"/>
                </a:solidFill>
                <a:latin typeface="Fließtext"/>
              </a:rPr>
              <a:t>Fünf Angaben präzisieren den Unfall und tragen dazu bei, dass eine unverzügliche Rettung eingeleitet werden kann. </a:t>
            </a:r>
            <a:endParaRPr lang="de-DE" sz="1300" dirty="0" smtClean="0">
              <a:solidFill>
                <a:schemeClr val="bg2"/>
              </a:solidFill>
              <a:latin typeface="Fließtext"/>
            </a:endParaRPr>
          </a:p>
          <a:p>
            <a:pPr marL="180000">
              <a:spcBef>
                <a:spcPts val="600"/>
              </a:spcBef>
              <a:spcAft>
                <a:spcPts val="600"/>
              </a:spcAft>
            </a:pPr>
            <a:r>
              <a:rPr lang="de-DE" sz="1300" b="1" dirty="0" smtClean="0">
                <a:solidFill>
                  <a:srgbClr val="C00000"/>
                </a:solidFill>
                <a:latin typeface="Fließtext"/>
              </a:rPr>
              <a:t>Wo</a:t>
            </a:r>
            <a:r>
              <a:rPr lang="de-DE" sz="1300" dirty="0" smtClean="0">
                <a:solidFill>
                  <a:schemeClr val="bg2"/>
                </a:solidFill>
                <a:latin typeface="Fließtext"/>
              </a:rPr>
              <a:t> </a:t>
            </a:r>
            <a:r>
              <a:rPr lang="de-DE" sz="1300" dirty="0">
                <a:solidFill>
                  <a:schemeClr val="bg2"/>
                </a:solidFill>
                <a:latin typeface="Fließtext"/>
              </a:rPr>
              <a:t>geschah es? </a:t>
            </a:r>
            <a:br>
              <a:rPr lang="de-DE" sz="1300" dirty="0">
                <a:solidFill>
                  <a:schemeClr val="bg2"/>
                </a:solidFill>
                <a:latin typeface="Fließtext"/>
              </a:rPr>
            </a:br>
            <a:r>
              <a:rPr lang="de-DE" sz="1300" b="1" dirty="0">
                <a:solidFill>
                  <a:srgbClr val="C00000"/>
                </a:solidFill>
                <a:latin typeface="Fließtext"/>
              </a:rPr>
              <a:t>Was</a:t>
            </a:r>
            <a:r>
              <a:rPr lang="de-DE" sz="1300" dirty="0">
                <a:solidFill>
                  <a:schemeClr val="bg2"/>
                </a:solidFill>
                <a:latin typeface="Fließtext"/>
              </a:rPr>
              <a:t> geschah? </a:t>
            </a:r>
            <a:br>
              <a:rPr lang="de-DE" sz="1300" dirty="0">
                <a:solidFill>
                  <a:schemeClr val="bg2"/>
                </a:solidFill>
                <a:latin typeface="Fließtext"/>
              </a:rPr>
            </a:br>
            <a:r>
              <a:rPr lang="de-DE" sz="1300" b="1" dirty="0">
                <a:solidFill>
                  <a:srgbClr val="C00000"/>
                </a:solidFill>
                <a:latin typeface="Fließtext"/>
              </a:rPr>
              <a:t>Wie</a:t>
            </a:r>
            <a:r>
              <a:rPr lang="de-DE" sz="1300" dirty="0">
                <a:solidFill>
                  <a:schemeClr val="bg2"/>
                </a:solidFill>
                <a:latin typeface="Fließtext"/>
              </a:rPr>
              <a:t> viele Verletzte gibt es? </a:t>
            </a:r>
            <a:br>
              <a:rPr lang="de-DE" sz="1300" dirty="0">
                <a:solidFill>
                  <a:schemeClr val="bg2"/>
                </a:solidFill>
                <a:latin typeface="Fließtext"/>
              </a:rPr>
            </a:br>
            <a:r>
              <a:rPr lang="de-DE" sz="1300" b="1" dirty="0">
                <a:solidFill>
                  <a:srgbClr val="C00000"/>
                </a:solidFill>
                <a:latin typeface="Fließtext"/>
              </a:rPr>
              <a:t>Welche</a:t>
            </a:r>
            <a:r>
              <a:rPr lang="de-DE" sz="1300" dirty="0">
                <a:solidFill>
                  <a:schemeClr val="bg2"/>
                </a:solidFill>
                <a:latin typeface="Fließtext"/>
              </a:rPr>
              <a:t> Art von Verletzung liegt vor? </a:t>
            </a:r>
            <a:br>
              <a:rPr lang="de-DE" sz="1300" dirty="0">
                <a:solidFill>
                  <a:schemeClr val="bg2"/>
                </a:solidFill>
                <a:latin typeface="Fließtext"/>
              </a:rPr>
            </a:br>
            <a:r>
              <a:rPr lang="de-DE" sz="1300" b="1" dirty="0">
                <a:solidFill>
                  <a:srgbClr val="C00000"/>
                </a:solidFill>
                <a:latin typeface="Fließtext"/>
              </a:rPr>
              <a:t>Warten</a:t>
            </a:r>
            <a:r>
              <a:rPr lang="de-DE" sz="1300" dirty="0">
                <a:solidFill>
                  <a:schemeClr val="bg2"/>
                </a:solidFill>
                <a:latin typeface="Fließtext"/>
              </a:rPr>
              <a:t> – auf Rückfragen!</a:t>
            </a:r>
          </a:p>
          <a:p>
            <a:pPr marL="180975" indent="-180975">
              <a:buFont typeface="Arial" panose="020B0604020202020204" pitchFamily="34" charset="0"/>
              <a:buChar char="•"/>
            </a:pPr>
            <a:r>
              <a:rPr lang="de-DE" sz="1300" dirty="0">
                <a:solidFill>
                  <a:schemeClr val="bg2"/>
                </a:solidFill>
                <a:latin typeface="Fließtext"/>
              </a:rPr>
              <a:t>Geraten Sie nicht in Panik, dann können Sie nicht helfen. Bewahren Sie einen kühlen Kopf!</a:t>
            </a:r>
          </a:p>
          <a:p>
            <a:pPr marL="180975" indent="-180975">
              <a:buFont typeface="Arial" panose="020B0604020202020204" pitchFamily="34" charset="0"/>
              <a:buChar char="•"/>
            </a:pPr>
            <a:r>
              <a:rPr lang="de-DE" sz="1300" dirty="0">
                <a:solidFill>
                  <a:schemeClr val="bg2"/>
                </a:solidFill>
                <a:latin typeface="Fließtext"/>
              </a:rPr>
              <a:t>Sie sollten die Notfallnummer kennen, die in Ihrem Arbeitsbereich gilt. </a:t>
            </a:r>
          </a:p>
        </p:txBody>
      </p:sp>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5976" y="2204864"/>
            <a:ext cx="1733550" cy="647700"/>
          </a:xfrm>
          <a:prstGeom prst="rect">
            <a:avLst/>
          </a:prstGeom>
        </p:spPr>
      </p:pic>
      <p:pic>
        <p:nvPicPr>
          <p:cNvPr id="9" name="Picture 2" descr="Z:\INTERNET\htdocs\projekte\sail_3_1\unterweisungshilfen\erste-hilfe\bilder\sync-3-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708920"/>
            <a:ext cx="2880320"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itel 4"/>
          <p:cNvSpPr>
            <a:spLocks noGrp="1"/>
          </p:cNvSpPr>
          <p:nvPr>
            <p:ph type="title" idx="4294967295"/>
          </p:nvPr>
        </p:nvSpPr>
        <p:spPr/>
        <p:txBody>
          <a:bodyPr>
            <a:noAutofit/>
          </a:bodyPr>
          <a:lstStyle/>
          <a:p>
            <a:r>
              <a:rPr lang="de-DE" dirty="0" smtClean="0"/>
              <a:t>Notruf</a:t>
            </a:r>
            <a:endParaRPr lang="de-DE" dirty="0"/>
          </a:p>
        </p:txBody>
      </p:sp>
    </p:spTree>
    <p:extLst>
      <p:ext uri="{BB962C8B-B14F-4D97-AF65-F5344CB8AC3E}">
        <p14:creationId xmlns:p14="http://schemas.microsoft.com/office/powerpoint/2010/main" val="17400119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29</a:t>
            </a:fld>
            <a:endParaRPr lang="de-DE"/>
          </a:p>
        </p:txBody>
      </p:sp>
      <p:pic>
        <p:nvPicPr>
          <p:cNvPr id="13316" name="Picture 4" descr="C:\Users\tm.TM-ONLINE\Desktop\ppt Präsentation Unterweisungshilfen\nach_erster_hilf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980000"/>
            <a:ext cx="8467725" cy="425767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Users\tm.TM-ONLINE\Desktop\ppt Präsentation Unterweisungshilfen\nach_erster_hilfe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000" y="3741762"/>
            <a:ext cx="3590925" cy="24955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1043608" y="4423126"/>
            <a:ext cx="3456384" cy="1598162"/>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180000" rIns="180000" bIns="180000" rtlCol="0">
            <a:spAutoFit/>
          </a:bodyPr>
          <a:lstStyle/>
          <a:p>
            <a:pPr marL="114300" lvl="1">
              <a:spcBef>
                <a:spcPts val="1200"/>
              </a:spcBef>
            </a:pPr>
            <a:r>
              <a:rPr lang="de-DE" sz="1600" b="1" dirty="0" smtClean="0">
                <a:solidFill>
                  <a:schemeClr val="bg2"/>
                </a:solidFill>
                <a:latin typeface="Fließtext"/>
              </a:rPr>
              <a:t>Und </a:t>
            </a:r>
            <a:r>
              <a:rPr lang="de-DE" sz="1600" b="1" dirty="0">
                <a:solidFill>
                  <a:schemeClr val="bg2"/>
                </a:solidFill>
                <a:latin typeface="Fließtext"/>
              </a:rPr>
              <a:t>zum </a:t>
            </a:r>
            <a:r>
              <a:rPr lang="de-DE" sz="1600" b="1" dirty="0" smtClean="0">
                <a:solidFill>
                  <a:schemeClr val="bg2"/>
                </a:solidFill>
                <a:latin typeface="Fließtext"/>
              </a:rPr>
              <a:t>Schluss – </a:t>
            </a:r>
          </a:p>
          <a:p>
            <a:pPr marL="114300" lvl="1">
              <a:spcBef>
                <a:spcPts val="1200"/>
              </a:spcBef>
            </a:pPr>
            <a:r>
              <a:rPr lang="de-DE" sz="1600" dirty="0">
                <a:solidFill>
                  <a:schemeClr val="bg2"/>
                </a:solidFill>
                <a:latin typeface="Fließtext"/>
              </a:rPr>
              <a:t>Wissen Sie, was nach der Ersten-Hilfe-Leistung geschieht?</a:t>
            </a:r>
          </a:p>
        </p:txBody>
      </p:sp>
      <p:sp>
        <p:nvSpPr>
          <p:cNvPr id="4" name="Titel 3"/>
          <p:cNvSpPr>
            <a:spLocks noGrp="1"/>
          </p:cNvSpPr>
          <p:nvPr>
            <p:ph type="title" idx="4294967295"/>
          </p:nvPr>
        </p:nvSpPr>
        <p:spPr/>
        <p:txBody>
          <a:bodyPr>
            <a:noAutofit/>
          </a:bodyPr>
          <a:lstStyle/>
          <a:p>
            <a:r>
              <a:rPr lang="de-DE" dirty="0" smtClean="0"/>
              <a:t>Nach der Ersten-Hilfe-Leistung</a:t>
            </a:r>
            <a:endParaRPr lang="de-DE" dirty="0"/>
          </a:p>
        </p:txBody>
      </p:sp>
    </p:spTree>
    <p:extLst>
      <p:ext uri="{BB962C8B-B14F-4D97-AF65-F5344CB8AC3E}">
        <p14:creationId xmlns:p14="http://schemas.microsoft.com/office/powerpoint/2010/main" val="1728520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3</a:t>
            </a:fld>
            <a:endParaRPr lang="de-DE"/>
          </a:p>
        </p:txBody>
      </p:sp>
      <p:sp>
        <p:nvSpPr>
          <p:cNvPr id="12" name="Inhaltsplatzhalter 5"/>
          <p:cNvSpPr txBox="1">
            <a:spLocks/>
          </p:cNvSpPr>
          <p:nvPr/>
        </p:nvSpPr>
        <p:spPr>
          <a:xfrm>
            <a:off x="539552" y="1772816"/>
            <a:ext cx="5256584" cy="4464496"/>
          </a:xfrm>
          <a:prstGeom prst="roundRect">
            <a:avLst>
              <a:gd name="adj" fmla="val 3541"/>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txBody>
          <a:bodyPr wrap="square" lIns="180000" tIns="36000" rIns="180000" bIns="180000">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endParaRPr lang="de-DE" dirty="0" smtClean="0"/>
          </a:p>
          <a:p>
            <a:pPr>
              <a:buFont typeface="Arial" panose="020B0604020202020204" pitchFamily="34" charset="0"/>
              <a:buChar char="•"/>
            </a:pPr>
            <a:endParaRPr lang="de-DE" dirty="0" smtClean="0"/>
          </a:p>
          <a:p>
            <a:pPr>
              <a:buFont typeface="Arial" panose="020B0604020202020204" pitchFamily="34" charset="0"/>
              <a:buChar char="•"/>
            </a:pPr>
            <a:endParaRPr lang="de-DE" dirty="0" smtClean="0"/>
          </a:p>
          <a:p>
            <a:pPr marL="179388" indent="-179388">
              <a:buFont typeface="Arial" panose="020B0604020202020204" pitchFamily="34" charset="0"/>
              <a:buChar char="•"/>
            </a:pPr>
            <a:r>
              <a:rPr lang="de-DE" sz="1600" dirty="0" smtClean="0"/>
              <a:t>Ein </a:t>
            </a:r>
            <a:r>
              <a:rPr lang="de-DE" sz="1600" dirty="0"/>
              <a:t>Unfall ist trotz aller Schutzmaßnahmen nie </a:t>
            </a:r>
            <a:r>
              <a:rPr lang="de-DE" sz="1600" dirty="0" smtClean="0"/>
              <a:t>auszuschließen.</a:t>
            </a:r>
          </a:p>
          <a:p>
            <a:pPr marL="179388" indent="-179388">
              <a:buFont typeface="Arial" panose="020B0604020202020204" pitchFamily="34" charset="0"/>
              <a:buChar char="•"/>
            </a:pPr>
            <a:r>
              <a:rPr lang="de-DE" sz="1600" dirty="0" smtClean="0"/>
              <a:t>Unfälle </a:t>
            </a:r>
            <a:r>
              <a:rPr lang="de-DE" sz="1600" dirty="0"/>
              <a:t>passieren oft, wenn das Risiko unterschätzt oder nicht wahrgenommen </a:t>
            </a:r>
            <a:r>
              <a:rPr lang="de-DE" sz="1600" dirty="0" smtClean="0"/>
              <a:t>wird.</a:t>
            </a:r>
          </a:p>
          <a:p>
            <a:pPr marL="179388" indent="-179388">
              <a:buFont typeface="Arial" panose="020B0604020202020204" pitchFamily="34" charset="0"/>
              <a:buChar char="•"/>
            </a:pPr>
            <a:r>
              <a:rPr lang="de-DE" sz="1600" dirty="0" smtClean="0"/>
              <a:t>Erste </a:t>
            </a:r>
            <a:r>
              <a:rPr lang="de-DE" sz="1600" dirty="0"/>
              <a:t>Hilfe kann Leben </a:t>
            </a:r>
            <a:r>
              <a:rPr lang="de-DE" sz="1600" dirty="0" smtClean="0"/>
              <a:t>retten!</a:t>
            </a:r>
          </a:p>
          <a:p>
            <a:pPr marL="179388" indent="-179388">
              <a:buFont typeface="Arial" panose="020B0604020202020204" pitchFamily="34" charset="0"/>
              <a:buChar char="•"/>
            </a:pPr>
            <a:r>
              <a:rPr lang="de-DE" sz="1600" dirty="0" smtClean="0"/>
              <a:t>Erfahrene </a:t>
            </a:r>
            <a:r>
              <a:rPr lang="de-DE" sz="1600" dirty="0"/>
              <a:t>und unerfahrene Mitarbeiter sind gleichermaßen betroffen. </a:t>
            </a:r>
            <a:endParaRPr lang="de-DE" sz="1600" dirty="0" smtClean="0"/>
          </a:p>
          <a:p>
            <a:pPr marL="179388" indent="-179388">
              <a:buFont typeface="Arial" panose="020B0604020202020204" pitchFamily="34" charset="0"/>
              <a:buChar char="•"/>
            </a:pPr>
            <a:r>
              <a:rPr lang="de-DE" sz="1600" dirty="0" smtClean="0"/>
              <a:t>Eine </a:t>
            </a:r>
            <a:r>
              <a:rPr lang="de-DE" sz="1600" dirty="0"/>
              <a:t>Unterweisung in Erster Hilfe muss regelmäßig stattfinden. </a:t>
            </a:r>
            <a:endParaRPr lang="de-DE" sz="1600" dirty="0" smtClean="0"/>
          </a:p>
          <a:p>
            <a:pPr marL="179388" indent="-179388">
              <a:buFont typeface="Arial" panose="020B0604020202020204" pitchFamily="34" charset="0"/>
              <a:buChar char="•"/>
            </a:pPr>
            <a:r>
              <a:rPr lang="de-DE" sz="1600" dirty="0" smtClean="0"/>
              <a:t>20 </a:t>
            </a:r>
            <a:r>
              <a:rPr lang="de-DE" sz="1600" dirty="0"/>
              <a:t>Minuten Aufmerksamkeit und Sie sind gewappnet für Fragen rund um das Thema Erste Hilfe. </a:t>
            </a:r>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592" y="1989212"/>
            <a:ext cx="1733550" cy="647700"/>
          </a:xfrm>
          <a:prstGeom prst="rect">
            <a:avLst/>
          </a:prstGeom>
        </p:spPr>
      </p:pic>
      <p:pic>
        <p:nvPicPr>
          <p:cNvPr id="1026" name="Picture 2" descr="Z:\INTERNET\htdocs\projekte\sail_3_1\unterweisungshilfen\erste-hilfe\bilder\willkomm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00" y="1332000"/>
            <a:ext cx="2921236" cy="508005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idx="4294967295"/>
          </p:nvPr>
        </p:nvSpPr>
        <p:spPr>
          <a:xfrm>
            <a:off x="554400" y="1195200"/>
            <a:ext cx="7690008" cy="435124"/>
          </a:xfrm>
        </p:spPr>
        <p:txBody>
          <a:bodyPr>
            <a:noAutofit/>
          </a:bodyPr>
          <a:lstStyle/>
          <a:p>
            <a:r>
              <a:rPr lang="de-DE" dirty="0" smtClean="0"/>
              <a:t>Herzlich willkommen!</a:t>
            </a:r>
            <a:endParaRPr lang="de-DE" dirty="0"/>
          </a:p>
        </p:txBody>
      </p:sp>
    </p:spTree>
    <p:extLst>
      <p:ext uri="{BB962C8B-B14F-4D97-AF65-F5344CB8AC3E}">
        <p14:creationId xmlns:p14="http://schemas.microsoft.com/office/powerpoint/2010/main" val="3906858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30</a:t>
            </a:fld>
            <a:endParaRPr lang="de-DE"/>
          </a:p>
        </p:txBody>
      </p:sp>
      <p:pic>
        <p:nvPicPr>
          <p:cNvPr id="5" name="Picture 4" descr="C:\Users\tm.TM-ONLINE\Desktop\ppt Präsentation Unterweisungshilfen\nach_erster_hilf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980000"/>
            <a:ext cx="8467725" cy="42576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tm.TM-ONLINE\Desktop\ppt Präsentation Unterweisungshilfen\nach_erster_hilfe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000" y="3741762"/>
            <a:ext cx="3590925" cy="2495550"/>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044000" y="2322986"/>
            <a:ext cx="5472608" cy="3698302"/>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endParaRPr lang="de-DE" sz="1300" dirty="0">
              <a:solidFill>
                <a:schemeClr val="bg2"/>
              </a:solidFill>
              <a:latin typeface="Fließtext"/>
            </a:endParaRPr>
          </a:p>
          <a:p>
            <a:pPr marL="180975" indent="-180975">
              <a:buFont typeface="Arial" panose="020B0604020202020204" pitchFamily="34" charset="0"/>
              <a:buChar char="•"/>
            </a:pPr>
            <a:r>
              <a:rPr lang="de-DE" sz="1300" dirty="0" smtClean="0">
                <a:solidFill>
                  <a:schemeClr val="bg2"/>
                </a:solidFill>
                <a:latin typeface="Fließtext"/>
              </a:rPr>
              <a:t>Nach </a:t>
            </a:r>
            <a:r>
              <a:rPr lang="de-DE" sz="1300" dirty="0">
                <a:solidFill>
                  <a:schemeClr val="bg2"/>
                </a:solidFill>
                <a:latin typeface="Fließtext"/>
              </a:rPr>
              <a:t>dem Unfall wird der Vorgesetzte informiert.</a:t>
            </a:r>
          </a:p>
          <a:p>
            <a:pPr marL="180975" indent="-180975">
              <a:buFont typeface="Arial" panose="020B0604020202020204" pitchFamily="34" charset="0"/>
              <a:buChar char="•"/>
            </a:pPr>
            <a:r>
              <a:rPr lang="de-DE" sz="1300" dirty="0">
                <a:solidFill>
                  <a:schemeClr val="bg2"/>
                </a:solidFill>
                <a:latin typeface="Fließtext"/>
              </a:rPr>
              <a:t>Der Unfall muss in ein Verbandbuch eingetragen werden.</a:t>
            </a:r>
          </a:p>
          <a:p>
            <a:pPr marL="180975" indent="-180975">
              <a:buFont typeface="Arial" panose="020B0604020202020204" pitchFamily="34" charset="0"/>
              <a:buChar char="•"/>
            </a:pPr>
            <a:r>
              <a:rPr lang="de-DE" sz="1300" dirty="0">
                <a:solidFill>
                  <a:schemeClr val="bg2"/>
                </a:solidFill>
                <a:latin typeface="Fließtext"/>
              </a:rPr>
              <a:t>Diese Mindestangaben sind Pflicht:</a:t>
            </a:r>
          </a:p>
          <a:p>
            <a:pPr marL="180975" indent="-180975">
              <a:buFont typeface="Arial" panose="020B0604020202020204" pitchFamily="34" charset="0"/>
              <a:buChar char="•"/>
            </a:pPr>
            <a:r>
              <a:rPr lang="de-DE" sz="1300" dirty="0">
                <a:solidFill>
                  <a:schemeClr val="bg2"/>
                </a:solidFill>
                <a:latin typeface="Fließtext"/>
              </a:rPr>
              <a:t>Zeit und Ort, Unfallhergang, Art und Schwere der Verletzung sowie die Namen des Verletzten, von Zeugen und Ersthelfern. </a:t>
            </a:r>
          </a:p>
          <a:p>
            <a:pPr marL="180975" indent="-180975">
              <a:buFont typeface="Arial" panose="020B0604020202020204" pitchFamily="34" charset="0"/>
              <a:buChar char="•"/>
            </a:pPr>
            <a:r>
              <a:rPr lang="de-DE" sz="1300" dirty="0">
                <a:solidFill>
                  <a:schemeClr val="bg2"/>
                </a:solidFill>
                <a:latin typeface="Fließtext"/>
              </a:rPr>
              <a:t>Das Verbandbuch dient als Nachweis eines Arbeitsunfalls bei Spätfolgen.</a:t>
            </a:r>
          </a:p>
          <a:p>
            <a:pPr marL="180975" indent="-180975">
              <a:buFont typeface="Arial" panose="020B0604020202020204" pitchFamily="34" charset="0"/>
              <a:buChar char="•"/>
            </a:pPr>
            <a:r>
              <a:rPr lang="de-DE" sz="1300" dirty="0">
                <a:solidFill>
                  <a:schemeClr val="bg2"/>
                </a:solidFill>
                <a:latin typeface="Fließtext"/>
              </a:rPr>
              <a:t>Es ist ein Instrument, mit dem die Wirksamkeit der Arbeitssicherheits- und </a:t>
            </a:r>
            <a:r>
              <a:rPr lang="de-DE" sz="1300" dirty="0" err="1">
                <a:solidFill>
                  <a:schemeClr val="bg2"/>
                </a:solidFill>
                <a:latin typeface="Fließtext"/>
              </a:rPr>
              <a:t>Gesundheitsschutzmanahmen</a:t>
            </a:r>
            <a:r>
              <a:rPr lang="de-DE" sz="1300" dirty="0">
                <a:solidFill>
                  <a:schemeClr val="bg2"/>
                </a:solidFill>
                <a:latin typeface="Fließtext"/>
              </a:rPr>
              <a:t> kontrolliert wird.</a:t>
            </a:r>
          </a:p>
          <a:p>
            <a:pPr marL="180975" indent="-180975">
              <a:buFont typeface="Arial" panose="020B0604020202020204" pitchFamily="34" charset="0"/>
              <a:buChar char="•"/>
            </a:pPr>
            <a:r>
              <a:rPr lang="de-DE" sz="1300" dirty="0">
                <a:solidFill>
                  <a:schemeClr val="bg2"/>
                </a:solidFill>
                <a:latin typeface="Fließtext"/>
              </a:rPr>
              <a:t>Verbrauchtes Verbandmaterial muss aufgefüllt werden.</a:t>
            </a:r>
          </a:p>
          <a:p>
            <a:pPr marL="180975" indent="-180975">
              <a:buFont typeface="Arial" panose="020B0604020202020204" pitchFamily="34" charset="0"/>
              <a:buChar char="•"/>
            </a:pPr>
            <a:r>
              <a:rPr lang="de-DE" sz="1300" dirty="0">
                <a:solidFill>
                  <a:schemeClr val="bg2"/>
                </a:solidFill>
                <a:latin typeface="Fließtext"/>
              </a:rPr>
              <a:t>Es ist hilfreich und zweckmäßig, die Ursachen des Unfalls zu ermitteln. Eine Schuldzuweisung bringt nicht weiter.</a:t>
            </a:r>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290" y="2394994"/>
            <a:ext cx="1733550" cy="647700"/>
          </a:xfrm>
          <a:prstGeom prst="rect">
            <a:avLst/>
          </a:prstGeom>
        </p:spPr>
      </p:pic>
      <p:sp>
        <p:nvSpPr>
          <p:cNvPr id="9" name="Titel 8"/>
          <p:cNvSpPr>
            <a:spLocks noGrp="1"/>
          </p:cNvSpPr>
          <p:nvPr>
            <p:ph type="title" idx="4294967295"/>
          </p:nvPr>
        </p:nvSpPr>
        <p:spPr/>
        <p:txBody>
          <a:bodyPr>
            <a:normAutofit fontScale="90000"/>
          </a:bodyPr>
          <a:lstStyle/>
          <a:p>
            <a:r>
              <a:rPr lang="de-DE" dirty="0" smtClean="0"/>
              <a:t>Nach der </a:t>
            </a:r>
            <a:r>
              <a:rPr lang="de-DE" sz="2900" dirty="0" smtClean="0"/>
              <a:t>Ersten-Hilfe-Leistung</a:t>
            </a:r>
            <a:endParaRPr lang="de-DE" sz="2900" dirty="0"/>
          </a:p>
        </p:txBody>
      </p:sp>
    </p:spTree>
    <p:extLst>
      <p:ext uri="{BB962C8B-B14F-4D97-AF65-F5344CB8AC3E}">
        <p14:creationId xmlns:p14="http://schemas.microsoft.com/office/powerpoint/2010/main" val="20398996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31</a:t>
            </a:fld>
            <a:endParaRPr lang="de-DE"/>
          </a:p>
        </p:txBody>
      </p:sp>
      <p:sp>
        <p:nvSpPr>
          <p:cNvPr id="5" name="Textfeld 4"/>
          <p:cNvSpPr txBox="1"/>
          <p:nvPr/>
        </p:nvSpPr>
        <p:spPr>
          <a:xfrm>
            <a:off x="539552" y="1772816"/>
            <a:ext cx="7488832" cy="738664"/>
          </a:xfrm>
          <a:prstGeom prst="rect">
            <a:avLst/>
          </a:prstGeom>
          <a:noFill/>
        </p:spPr>
        <p:txBody>
          <a:bodyPr wrap="square" rtlCol="0">
            <a:spAutoFit/>
          </a:bodyPr>
          <a:lstStyle/>
          <a:p>
            <a:pPr>
              <a:spcBef>
                <a:spcPts val="1200"/>
              </a:spcBef>
            </a:pPr>
            <a:r>
              <a:rPr lang="de-DE" sz="1600" b="1" dirty="0" smtClean="0">
                <a:solidFill>
                  <a:schemeClr val="bg2"/>
                </a:solidFill>
                <a:latin typeface="Fließtext"/>
              </a:rPr>
              <a:t>Hier </a:t>
            </a:r>
            <a:r>
              <a:rPr lang="de-DE" sz="1600" b="1" dirty="0">
                <a:solidFill>
                  <a:schemeClr val="bg2"/>
                </a:solidFill>
                <a:latin typeface="Fließtext"/>
              </a:rPr>
              <a:t>kommen noch einmal die Labormitarbeiter zu Wort</a:t>
            </a:r>
            <a:r>
              <a:rPr lang="de-DE" sz="1600" b="1" dirty="0" smtClean="0">
                <a:solidFill>
                  <a:schemeClr val="bg2"/>
                </a:solidFill>
                <a:latin typeface="Fließtext"/>
              </a:rPr>
              <a:t>.</a:t>
            </a:r>
          </a:p>
          <a:p>
            <a:pPr>
              <a:spcBef>
                <a:spcPts val="1200"/>
              </a:spcBef>
            </a:pPr>
            <a:r>
              <a:rPr lang="de-DE" sz="1600" dirty="0" smtClean="0">
                <a:solidFill>
                  <a:schemeClr val="bg2"/>
                </a:solidFill>
                <a:latin typeface="Fließtext"/>
              </a:rPr>
              <a:t>Hören </a:t>
            </a:r>
            <a:r>
              <a:rPr lang="de-DE" sz="1600" dirty="0">
                <a:solidFill>
                  <a:schemeClr val="bg2"/>
                </a:solidFill>
                <a:latin typeface="Fließtext"/>
              </a:rPr>
              <a:t>Sie, was sie aus der Unfallsituation gelernt haben</a:t>
            </a:r>
            <a:r>
              <a:rPr lang="de-DE" sz="1600" dirty="0" smtClean="0">
                <a:solidFill>
                  <a:schemeClr val="bg2"/>
                </a:solidFill>
                <a:latin typeface="Fließtext"/>
              </a:rPr>
              <a:t>.</a:t>
            </a:r>
            <a:endParaRPr lang="de-DE" sz="1600" dirty="0">
              <a:solidFill>
                <a:schemeClr val="bg2"/>
              </a:solidFill>
              <a:latin typeface="Fließtext"/>
            </a:endParaRPr>
          </a:p>
        </p:txBody>
      </p:sp>
      <p:pic>
        <p:nvPicPr>
          <p:cNvPr id="6" name="statement-winterkor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11560" y="4005064"/>
            <a:ext cx="3048426" cy="1714740"/>
          </a:xfrm>
          <a:prstGeom prst="rect">
            <a:avLst/>
          </a:prstGeom>
        </p:spPr>
      </p:pic>
      <p:pic>
        <p:nvPicPr>
          <p:cNvPr id="7" name="statement-kramer.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4499992" y="4005064"/>
            <a:ext cx="3048426" cy="1714740"/>
          </a:xfrm>
          <a:prstGeom prst="rect">
            <a:avLst/>
          </a:prstGeom>
        </p:spPr>
      </p:pic>
      <p:sp>
        <p:nvSpPr>
          <p:cNvPr id="8" name="Titel 7"/>
          <p:cNvSpPr>
            <a:spLocks noGrp="1"/>
          </p:cNvSpPr>
          <p:nvPr>
            <p:ph type="title" idx="4294967295"/>
          </p:nvPr>
        </p:nvSpPr>
        <p:spPr/>
        <p:txBody>
          <a:bodyPr>
            <a:noAutofit/>
          </a:bodyPr>
          <a:lstStyle/>
          <a:p>
            <a:r>
              <a:rPr lang="de-DE" dirty="0" smtClean="0"/>
              <a:t>Das sagen die</a:t>
            </a:r>
            <a:r>
              <a:rPr lang="de-DE" baseline="0" dirty="0" smtClean="0"/>
              <a:t> Mitarbeiter</a:t>
            </a:r>
            <a:endParaRPr lang="de-DE" dirty="0"/>
          </a:p>
        </p:txBody>
      </p:sp>
    </p:spTree>
    <p:extLst>
      <p:ext uri="{BB962C8B-B14F-4D97-AF65-F5344CB8AC3E}">
        <p14:creationId xmlns:p14="http://schemas.microsoft.com/office/powerpoint/2010/main" val="11818705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fill="hold" display="0">
                  <p:stCondLst>
                    <p:cond delay="indefinite"/>
                  </p:stCondLst>
                </p:cTn>
                <p:tgtEl>
                  <p:spTgt spid="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32</a:t>
            </a:fld>
            <a:endParaRPr lang="de-DE"/>
          </a:p>
        </p:txBody>
      </p:sp>
      <p:sp>
        <p:nvSpPr>
          <p:cNvPr id="5" name="Textfeld 4"/>
          <p:cNvSpPr txBox="1"/>
          <p:nvPr/>
        </p:nvSpPr>
        <p:spPr>
          <a:xfrm>
            <a:off x="539552" y="1772817"/>
            <a:ext cx="8496944" cy="307777"/>
          </a:xfrm>
          <a:prstGeom prst="rect">
            <a:avLst/>
          </a:prstGeom>
          <a:noFill/>
        </p:spPr>
        <p:txBody>
          <a:bodyPr wrap="square" rtlCol="0">
            <a:spAutoFit/>
          </a:bodyPr>
          <a:lstStyle/>
          <a:p>
            <a:pPr>
              <a:spcBef>
                <a:spcPts val="1200"/>
              </a:spcBef>
            </a:pPr>
            <a:r>
              <a:rPr lang="de-DE" sz="1400" b="1" dirty="0" smtClean="0">
                <a:solidFill>
                  <a:schemeClr val="bg2"/>
                </a:solidFill>
                <a:latin typeface="Fließtext"/>
              </a:rPr>
              <a:t>Wie </a:t>
            </a:r>
            <a:r>
              <a:rPr lang="de-DE" sz="1400" b="1" dirty="0">
                <a:solidFill>
                  <a:schemeClr val="bg2"/>
                </a:solidFill>
                <a:latin typeface="Fließtext"/>
              </a:rPr>
              <a:t>sieht es an in Sachen PSA in Ihrem Arbeitsbereich aus</a:t>
            </a:r>
            <a:r>
              <a:rPr lang="de-DE" sz="1400" b="1" dirty="0" smtClean="0">
                <a:solidFill>
                  <a:schemeClr val="bg2"/>
                </a:solidFill>
                <a:latin typeface="Fließtext"/>
              </a:rPr>
              <a:t>? </a:t>
            </a:r>
            <a:r>
              <a:rPr lang="de-DE" sz="1400" dirty="0">
                <a:solidFill>
                  <a:schemeClr val="bg2"/>
                </a:solidFill>
                <a:latin typeface="Fließtext"/>
              </a:rPr>
              <a:t>Schätzen Sie Ihre Situation ein</a:t>
            </a:r>
            <a:r>
              <a:rPr lang="de-DE" sz="1400" dirty="0" smtClean="0">
                <a:solidFill>
                  <a:schemeClr val="bg2"/>
                </a:solidFill>
                <a:latin typeface="Fließtext"/>
              </a:rPr>
              <a:t>.</a:t>
            </a:r>
            <a:endParaRPr lang="de-DE" sz="1400" dirty="0">
              <a:solidFill>
                <a:schemeClr val="bg2"/>
              </a:solidFill>
              <a:latin typeface="Fließtext"/>
            </a:endParaRPr>
          </a:p>
        </p:txBody>
      </p:sp>
      <p:sp>
        <p:nvSpPr>
          <p:cNvPr id="6" name="Rechteck 5"/>
          <p:cNvSpPr/>
          <p:nvPr/>
        </p:nvSpPr>
        <p:spPr>
          <a:xfrm>
            <a:off x="632554" y="2276872"/>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p:nvSpPr>
        <p:spPr>
          <a:xfrm>
            <a:off x="633600" y="2708920"/>
            <a:ext cx="8280920" cy="64807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p:cNvSpPr/>
          <p:nvPr/>
        </p:nvSpPr>
        <p:spPr>
          <a:xfrm>
            <a:off x="633600" y="3861048"/>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p:cNvSpPr/>
          <p:nvPr/>
        </p:nvSpPr>
        <p:spPr>
          <a:xfrm>
            <a:off x="633600" y="3429000"/>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633600" y="4725144"/>
            <a:ext cx="8280920" cy="57548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p:nvSpPr>
        <p:spPr>
          <a:xfrm>
            <a:off x="633600" y="5373216"/>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p:cNvSpPr/>
          <p:nvPr/>
        </p:nvSpPr>
        <p:spPr>
          <a:xfrm>
            <a:off x="633600" y="5805264"/>
            <a:ext cx="8280920" cy="36004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691952" y="2329135"/>
            <a:ext cx="7488832" cy="307777"/>
          </a:xfrm>
          <a:prstGeom prst="rect">
            <a:avLst/>
          </a:prstGeom>
          <a:noFill/>
        </p:spPr>
        <p:txBody>
          <a:bodyPr wrap="square" rtlCol="0">
            <a:spAutoFit/>
          </a:bodyPr>
          <a:lstStyle/>
          <a:p>
            <a:pPr>
              <a:spcBef>
                <a:spcPts val="1200"/>
              </a:spcBef>
            </a:pPr>
            <a:r>
              <a:rPr lang="de-DE" sz="1400" dirty="0"/>
              <a:t>Würden Sie in einer Notfallsituation die Ruhe bewahren?</a:t>
            </a:r>
            <a:endParaRPr lang="de-DE" sz="1400" dirty="0">
              <a:solidFill>
                <a:schemeClr val="bg2"/>
              </a:solidFill>
              <a:latin typeface="Fließtext"/>
            </a:endParaRPr>
          </a:p>
        </p:txBody>
      </p:sp>
      <p:sp>
        <p:nvSpPr>
          <p:cNvPr id="15" name="Textfeld 14"/>
          <p:cNvSpPr txBox="1"/>
          <p:nvPr/>
        </p:nvSpPr>
        <p:spPr>
          <a:xfrm>
            <a:off x="683568" y="2761183"/>
            <a:ext cx="7488832" cy="523220"/>
          </a:xfrm>
          <a:prstGeom prst="rect">
            <a:avLst/>
          </a:prstGeom>
          <a:noFill/>
        </p:spPr>
        <p:txBody>
          <a:bodyPr wrap="square" rtlCol="0">
            <a:spAutoFit/>
          </a:bodyPr>
          <a:lstStyle/>
          <a:p>
            <a:pPr>
              <a:spcBef>
                <a:spcPts val="1200"/>
              </a:spcBef>
            </a:pPr>
            <a:r>
              <a:rPr lang="de-DE" sz="1400" dirty="0"/>
              <a:t>Wüssten Sie sofort, was bei typischen Laborunfällen wie Verätzung, Schnittverletzung, Verbrennung oder Vergiftung zu tun ist?</a:t>
            </a:r>
            <a:endParaRPr lang="de-DE" sz="1400" dirty="0">
              <a:latin typeface="Fließtext"/>
            </a:endParaRPr>
          </a:p>
        </p:txBody>
      </p:sp>
      <p:sp>
        <p:nvSpPr>
          <p:cNvPr id="16" name="Textfeld 15"/>
          <p:cNvSpPr txBox="1"/>
          <p:nvPr/>
        </p:nvSpPr>
        <p:spPr>
          <a:xfrm>
            <a:off x="683568" y="3481263"/>
            <a:ext cx="7488832" cy="307777"/>
          </a:xfrm>
          <a:prstGeom prst="rect">
            <a:avLst/>
          </a:prstGeom>
          <a:noFill/>
        </p:spPr>
        <p:txBody>
          <a:bodyPr wrap="square" rtlCol="0">
            <a:spAutoFit/>
          </a:bodyPr>
          <a:lstStyle/>
          <a:p>
            <a:pPr>
              <a:spcBef>
                <a:spcPts val="1200"/>
              </a:spcBef>
            </a:pPr>
            <a:r>
              <a:rPr lang="de-DE" sz="1400" dirty="0"/>
              <a:t>Glauben Sie, dass Sie einen Notruf mit den 5 </a:t>
            </a:r>
            <a:r>
              <a:rPr lang="de-DE" sz="1400" dirty="0" err="1"/>
              <a:t>W’s</a:t>
            </a:r>
            <a:r>
              <a:rPr lang="de-DE" sz="1400" dirty="0"/>
              <a:t> absetzen können?</a:t>
            </a:r>
            <a:endParaRPr lang="de-DE" sz="1400" dirty="0">
              <a:latin typeface="Fließtext"/>
            </a:endParaRPr>
          </a:p>
        </p:txBody>
      </p:sp>
      <p:sp>
        <p:nvSpPr>
          <p:cNvPr id="17" name="Textfeld 16"/>
          <p:cNvSpPr txBox="1"/>
          <p:nvPr/>
        </p:nvSpPr>
        <p:spPr>
          <a:xfrm>
            <a:off x="683568" y="3913311"/>
            <a:ext cx="7488832" cy="307777"/>
          </a:xfrm>
          <a:prstGeom prst="rect">
            <a:avLst/>
          </a:prstGeom>
          <a:noFill/>
        </p:spPr>
        <p:txBody>
          <a:bodyPr wrap="square" rtlCol="0">
            <a:spAutoFit/>
          </a:bodyPr>
          <a:lstStyle/>
          <a:p>
            <a:pPr>
              <a:spcBef>
                <a:spcPts val="1200"/>
              </a:spcBef>
            </a:pPr>
            <a:r>
              <a:rPr lang="de-DE" sz="1400" dirty="0"/>
              <a:t>Wissen Sie, wo welche Erste-Hilfe-Einrichtungen in Ihrem Labor zu finden sind?</a:t>
            </a:r>
            <a:endParaRPr lang="de-DE" sz="1400" dirty="0">
              <a:latin typeface="Fließtext"/>
            </a:endParaRPr>
          </a:p>
        </p:txBody>
      </p:sp>
      <p:sp>
        <p:nvSpPr>
          <p:cNvPr id="19" name="Textfeld 18"/>
          <p:cNvSpPr txBox="1"/>
          <p:nvPr/>
        </p:nvSpPr>
        <p:spPr>
          <a:xfrm>
            <a:off x="683568" y="4777408"/>
            <a:ext cx="7488832" cy="523220"/>
          </a:xfrm>
          <a:prstGeom prst="rect">
            <a:avLst/>
          </a:prstGeom>
          <a:noFill/>
        </p:spPr>
        <p:txBody>
          <a:bodyPr wrap="square" rtlCol="0">
            <a:spAutoFit/>
          </a:bodyPr>
          <a:lstStyle/>
          <a:p>
            <a:pPr>
              <a:spcBef>
                <a:spcPts val="1200"/>
              </a:spcBef>
            </a:pPr>
            <a:r>
              <a:rPr lang="de-DE" sz="1400" dirty="0"/>
              <a:t>Im Notfall sind möglicherweise viele Dinge gleichzeitig zu tun</a:t>
            </a:r>
            <a:r>
              <a:rPr lang="de-DE" sz="1400"/>
              <a:t>. </a:t>
            </a:r>
            <a:r>
              <a:rPr lang="de-DE" sz="1400" smtClean="0"/>
              <a:t/>
            </a:r>
            <a:br>
              <a:rPr lang="de-DE" sz="1400" smtClean="0"/>
            </a:br>
            <a:r>
              <a:rPr lang="de-DE" sz="1400" smtClean="0"/>
              <a:t>Glauben </a:t>
            </a:r>
            <a:r>
              <a:rPr lang="de-DE" sz="1400" dirty="0"/>
              <a:t>Sie, dass Sie die richtigen Maßnahmen in der richtigen Reihenfolge ergreifen?</a:t>
            </a:r>
            <a:r>
              <a:rPr lang="de-DE" sz="1400" dirty="0">
                <a:solidFill>
                  <a:schemeClr val="bg2"/>
                </a:solidFill>
                <a:latin typeface="Fließtext"/>
              </a:rPr>
              <a:t>  </a:t>
            </a:r>
          </a:p>
        </p:txBody>
      </p:sp>
      <p:sp>
        <p:nvSpPr>
          <p:cNvPr id="20" name="Textfeld 19"/>
          <p:cNvSpPr txBox="1"/>
          <p:nvPr/>
        </p:nvSpPr>
        <p:spPr>
          <a:xfrm>
            <a:off x="683568" y="5425479"/>
            <a:ext cx="7488832" cy="307777"/>
          </a:xfrm>
          <a:prstGeom prst="rect">
            <a:avLst/>
          </a:prstGeom>
          <a:noFill/>
        </p:spPr>
        <p:txBody>
          <a:bodyPr wrap="square" rtlCol="0">
            <a:spAutoFit/>
          </a:bodyPr>
          <a:lstStyle/>
          <a:p>
            <a:pPr>
              <a:spcBef>
                <a:spcPts val="1200"/>
              </a:spcBef>
            </a:pPr>
            <a:r>
              <a:rPr lang="de-DE" sz="1400" dirty="0"/>
              <a:t>Sprechen Sie mit Ihren Kollegen, wie Sie gemeinsam im Notfall reagieren?</a:t>
            </a:r>
            <a:endParaRPr lang="de-DE" sz="1400" dirty="0">
              <a:latin typeface="Fließtext"/>
            </a:endParaRPr>
          </a:p>
        </p:txBody>
      </p:sp>
      <p:sp>
        <p:nvSpPr>
          <p:cNvPr id="21" name="Textfeld 20"/>
          <p:cNvSpPr txBox="1"/>
          <p:nvPr/>
        </p:nvSpPr>
        <p:spPr>
          <a:xfrm>
            <a:off x="683568" y="5857527"/>
            <a:ext cx="7488832" cy="307777"/>
          </a:xfrm>
          <a:prstGeom prst="rect">
            <a:avLst/>
          </a:prstGeom>
          <a:noFill/>
        </p:spPr>
        <p:txBody>
          <a:bodyPr wrap="square" rtlCol="0">
            <a:spAutoFit/>
          </a:bodyPr>
          <a:lstStyle/>
          <a:p>
            <a:pPr>
              <a:spcBef>
                <a:spcPts val="1200"/>
              </a:spcBef>
            </a:pPr>
            <a:r>
              <a:rPr lang="de-DE" sz="1400" dirty="0"/>
              <a:t>Bereiten Sie sich innerlich vor Ihren Experimenten auf eine mögliche Notfallsituation vor? </a:t>
            </a:r>
            <a:endParaRPr lang="de-DE" sz="1400" dirty="0">
              <a:latin typeface="Fließtext"/>
            </a:endParaRPr>
          </a:p>
        </p:txBody>
      </p:sp>
      <p:sp>
        <p:nvSpPr>
          <p:cNvPr id="24" name="Rechteck 23"/>
          <p:cNvSpPr/>
          <p:nvPr/>
        </p:nvSpPr>
        <p:spPr>
          <a:xfrm>
            <a:off x="633600" y="4293096"/>
            <a:ext cx="8280920" cy="3600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p:cNvSpPr txBox="1"/>
          <p:nvPr/>
        </p:nvSpPr>
        <p:spPr>
          <a:xfrm>
            <a:off x="683568" y="4345359"/>
            <a:ext cx="8027294" cy="307777"/>
          </a:xfrm>
          <a:prstGeom prst="rect">
            <a:avLst/>
          </a:prstGeom>
          <a:noFill/>
        </p:spPr>
        <p:txBody>
          <a:bodyPr wrap="square" rtlCol="0">
            <a:spAutoFit/>
          </a:bodyPr>
          <a:lstStyle/>
          <a:p>
            <a:pPr>
              <a:spcBef>
                <a:spcPts val="1200"/>
              </a:spcBef>
            </a:pPr>
            <a:r>
              <a:rPr lang="de-DE" sz="1400" dirty="0"/>
              <a:t>Wissen Sie, wie die Erste-Hilfe-Einrichtungen in Ihrem Labor funktionieren?</a:t>
            </a:r>
            <a:endParaRPr lang="de-DE" sz="1400" dirty="0">
              <a:latin typeface="Fließtext"/>
            </a:endParaRPr>
          </a:p>
        </p:txBody>
      </p:sp>
      <p:sp>
        <p:nvSpPr>
          <p:cNvPr id="10" name="Titel 9"/>
          <p:cNvSpPr>
            <a:spLocks noGrp="1"/>
          </p:cNvSpPr>
          <p:nvPr>
            <p:ph type="title" idx="4294967295"/>
          </p:nvPr>
        </p:nvSpPr>
        <p:spPr/>
        <p:txBody>
          <a:bodyPr>
            <a:noAutofit/>
          </a:bodyPr>
          <a:lstStyle/>
          <a:p>
            <a:r>
              <a:rPr lang="de-DE" dirty="0" smtClean="0"/>
              <a:t>Selbsteinschätzung</a:t>
            </a:r>
            <a:endParaRPr lang="de-DE" dirty="0"/>
          </a:p>
        </p:txBody>
      </p:sp>
    </p:spTree>
    <p:extLst>
      <p:ext uri="{BB962C8B-B14F-4D97-AF65-F5344CB8AC3E}">
        <p14:creationId xmlns:p14="http://schemas.microsoft.com/office/powerpoint/2010/main" val="11199379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dirty="0"/>
          </a:p>
        </p:txBody>
      </p:sp>
      <p:sp>
        <p:nvSpPr>
          <p:cNvPr id="3" name="Foliennummernplatzhalter 2"/>
          <p:cNvSpPr>
            <a:spLocks noGrp="1"/>
          </p:cNvSpPr>
          <p:nvPr>
            <p:ph type="sldNum" sz="quarter" idx="12"/>
          </p:nvPr>
        </p:nvSpPr>
        <p:spPr/>
        <p:txBody>
          <a:bodyPr/>
          <a:lstStyle/>
          <a:p>
            <a:fld id="{23A8995E-485D-4211-9F53-18892AE58A70}" type="slidenum">
              <a:rPr lang="de-DE" smtClean="0"/>
              <a:pPr/>
              <a:t>33</a:t>
            </a:fld>
            <a:endParaRPr lang="de-DE"/>
          </a:p>
        </p:txBody>
      </p:sp>
      <p:sp>
        <p:nvSpPr>
          <p:cNvPr id="5" name="Inhaltsplatzhalter 5"/>
          <p:cNvSpPr txBox="1">
            <a:spLocks/>
          </p:cNvSpPr>
          <p:nvPr/>
        </p:nvSpPr>
        <p:spPr>
          <a:xfrm>
            <a:off x="554038" y="1796806"/>
            <a:ext cx="5256584" cy="2568298"/>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800" b="1" dirty="0" smtClean="0">
                <a:latin typeface="Überschrift Fett"/>
              </a:rPr>
              <a:t>Erste-Hilfe-Maßnahmen</a:t>
            </a:r>
          </a:p>
          <a:p>
            <a:r>
              <a:rPr lang="de-DE" sz="1600" b="1" dirty="0" smtClean="0">
                <a:latin typeface="Unterüberschrift"/>
              </a:rPr>
              <a:t>Ein wesentlicher Beitrag für Ihre Gesundheit!</a:t>
            </a:r>
          </a:p>
          <a:p>
            <a:pPr marL="0">
              <a:spcBef>
                <a:spcPts val="1200"/>
              </a:spcBef>
            </a:pPr>
            <a:r>
              <a:rPr lang="de-DE" sz="1600" dirty="0" smtClean="0"/>
              <a:t>Bei </a:t>
            </a:r>
            <a:r>
              <a:rPr lang="de-DE" sz="1600" dirty="0"/>
              <a:t>Fragen wenden Sie sich am Besten an Ihre Fachkraft für Arbeitssicherheit oder Ihren Vorgesetzten.</a:t>
            </a:r>
          </a:p>
          <a:p>
            <a:pPr marL="0">
              <a:spcBef>
                <a:spcPts val="1200"/>
              </a:spcBef>
            </a:pPr>
            <a:r>
              <a:rPr lang="de-DE" sz="1600" dirty="0"/>
              <a:t>Auch die BG </a:t>
            </a:r>
            <a:r>
              <a:rPr lang="de-DE" sz="1600" dirty="0" smtClean="0"/>
              <a:t>RCI hilft </a:t>
            </a:r>
            <a:r>
              <a:rPr lang="de-DE" sz="1600" dirty="0"/>
              <a:t>Ihnen gerne weiter</a:t>
            </a:r>
            <a:r>
              <a:rPr lang="de-DE" sz="1600" dirty="0" smtClean="0"/>
              <a:t>.</a:t>
            </a:r>
          </a:p>
          <a:p>
            <a:pPr marL="0">
              <a:spcBef>
                <a:spcPts val="1200"/>
              </a:spcBef>
            </a:pPr>
            <a:r>
              <a:rPr lang="de-DE" sz="1600" b="1" dirty="0">
                <a:solidFill>
                  <a:srgbClr val="0095DB"/>
                </a:solidFill>
              </a:rPr>
              <a:t>Viel Erfolg!</a:t>
            </a:r>
          </a:p>
          <a:p>
            <a:pPr marL="0"/>
            <a:endParaRPr lang="de-DE" sz="1600" dirty="0"/>
          </a:p>
          <a:p>
            <a:pPr marL="0">
              <a:spcBef>
                <a:spcPts val="1200"/>
              </a:spcBef>
            </a:pPr>
            <a:endParaRPr lang="de-DE" sz="1600" dirty="0"/>
          </a:p>
          <a:p>
            <a:pPr marL="0">
              <a:spcBef>
                <a:spcPts val="1200"/>
              </a:spcBef>
            </a:pPr>
            <a:endParaRPr lang="de-DE" sz="1600" dirty="0" smtClean="0"/>
          </a:p>
        </p:txBody>
      </p:sp>
      <p:pic>
        <p:nvPicPr>
          <p:cNvPr id="7" name="Picture 2" descr="Z:\INTERNET\htdocs\projekte\sail_3_1\unterweisungshilfen\erste-hilfe\bilder\willkomm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000" y="1332000"/>
            <a:ext cx="2921236" cy="5080050"/>
          </a:xfrm>
          <a:prstGeom prst="rect">
            <a:avLst/>
          </a:prstGeom>
          <a:noFill/>
          <a:extLst>
            <a:ext uri="{909E8E84-426E-40DD-AFC4-6F175D3DCCD1}">
              <a14:hiddenFill xmlns:a14="http://schemas.microsoft.com/office/drawing/2010/main">
                <a:solidFill>
                  <a:srgbClr val="FFFFFF"/>
                </a:solidFill>
              </a14:hiddenFill>
            </a:ext>
          </a:extLst>
        </p:spPr>
      </p:pic>
      <p:sp>
        <p:nvSpPr>
          <p:cNvPr id="6" name="Titel 5"/>
          <p:cNvSpPr>
            <a:spLocks noGrp="1"/>
          </p:cNvSpPr>
          <p:nvPr>
            <p:ph type="title" idx="4294967295"/>
          </p:nvPr>
        </p:nvSpPr>
        <p:spPr/>
        <p:txBody>
          <a:bodyPr>
            <a:noAutofit/>
          </a:bodyPr>
          <a:lstStyle/>
          <a:p>
            <a:r>
              <a:rPr lang="de-DE" dirty="0" smtClean="0"/>
              <a:t>Jetzt sind</a:t>
            </a:r>
            <a:r>
              <a:rPr lang="de-DE" baseline="0" dirty="0" smtClean="0"/>
              <a:t> Sie dran!</a:t>
            </a:r>
            <a:endParaRPr lang="de-DE" dirty="0"/>
          </a:p>
        </p:txBody>
      </p:sp>
    </p:spTree>
    <p:extLst>
      <p:ext uri="{BB962C8B-B14F-4D97-AF65-F5344CB8AC3E}">
        <p14:creationId xmlns:p14="http://schemas.microsoft.com/office/powerpoint/2010/main" val="40693854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p:txBody>
          <a:bodyPr/>
          <a:lstStyle/>
          <a:p>
            <a:pPr>
              <a:defRPr/>
            </a:pPr>
            <a:r>
              <a:rPr lang="de-DE" smtClean="0"/>
              <a:t>Unterweisung: Erste Hilfe</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4</a:t>
            </a:fld>
            <a:endParaRPr lang="de-DE"/>
          </a:p>
        </p:txBody>
      </p:sp>
      <p:sp>
        <p:nvSpPr>
          <p:cNvPr id="8" name="Textfeld 7"/>
          <p:cNvSpPr txBox="1"/>
          <p:nvPr/>
        </p:nvSpPr>
        <p:spPr>
          <a:xfrm>
            <a:off x="539552" y="1772816"/>
            <a:ext cx="7488832" cy="584775"/>
          </a:xfrm>
          <a:prstGeom prst="rect">
            <a:avLst/>
          </a:prstGeom>
          <a:noFill/>
        </p:spPr>
        <p:txBody>
          <a:bodyPr wrap="square" rtlCol="0">
            <a:spAutoFit/>
          </a:bodyPr>
          <a:lstStyle/>
          <a:p>
            <a:r>
              <a:rPr lang="de-DE" sz="1600" dirty="0">
                <a:solidFill>
                  <a:schemeClr val="bg2"/>
                </a:solidFill>
                <a:latin typeface="Fließtext"/>
              </a:rPr>
              <a:t>Schauen Sie sich an, was der Laborantin Frau Sofia Winterkorn bei ihrer Arbeit passiert ist </a:t>
            </a:r>
            <a:r>
              <a:rPr lang="de-DE" sz="1600" dirty="0" smtClean="0">
                <a:solidFill>
                  <a:schemeClr val="bg2"/>
                </a:solidFill>
                <a:latin typeface="Fließtext"/>
              </a:rPr>
              <a:t>und </a:t>
            </a:r>
            <a:r>
              <a:rPr lang="de-DE" sz="1600" dirty="0">
                <a:solidFill>
                  <a:schemeClr val="bg2"/>
                </a:solidFill>
                <a:latin typeface="Fließtext"/>
              </a:rPr>
              <a:t>wie sie und ihre Kollegen in dieser Situation reagiert haben.</a:t>
            </a:r>
          </a:p>
        </p:txBody>
      </p:sp>
      <p:pic>
        <p:nvPicPr>
          <p:cNvPr id="4" name="erste-hilfe-notdusche_(1).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6240" y="2636912"/>
            <a:ext cx="6096000" cy="3429000"/>
          </a:xfrm>
          <a:prstGeom prst="rect">
            <a:avLst/>
          </a:prstGeom>
        </p:spPr>
      </p:pic>
      <p:sp>
        <p:nvSpPr>
          <p:cNvPr id="5" name="Titel 4"/>
          <p:cNvSpPr>
            <a:spLocks noGrp="1"/>
          </p:cNvSpPr>
          <p:nvPr>
            <p:ph type="title"/>
          </p:nvPr>
        </p:nvSpPr>
        <p:spPr/>
        <p:txBody>
          <a:bodyPr>
            <a:noAutofit/>
          </a:bodyPr>
          <a:lstStyle/>
          <a:p>
            <a:r>
              <a:rPr lang="de-DE" dirty="0" smtClean="0"/>
              <a:t>Einsatz der Körpernotdusche!</a:t>
            </a:r>
            <a:endParaRPr lang="de-DE" dirty="0"/>
          </a:p>
        </p:txBody>
      </p:sp>
    </p:spTree>
    <p:extLst>
      <p:ext uri="{BB962C8B-B14F-4D97-AF65-F5344CB8AC3E}">
        <p14:creationId xmlns:p14="http://schemas.microsoft.com/office/powerpoint/2010/main" val="293422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tm.TM-ONLINE\Desktop\ppt Präsentation Unterweisungshilfen\Lab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71128"/>
            <a:ext cx="9153525"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Fußzeilenplatzhalter 1"/>
          <p:cNvSpPr>
            <a:spLocks noGrp="1"/>
          </p:cNvSpPr>
          <p:nvPr>
            <p:ph type="ftr" sz="quarter" idx="11"/>
          </p:nvPr>
        </p:nvSpPr>
        <p:spPr>
          <a:xfrm>
            <a:off x="548605" y="6381326"/>
            <a:ext cx="4248274" cy="476674"/>
          </a:xfrm>
        </p:spPr>
        <p:txBody>
          <a:bodyPr/>
          <a:lstStyle/>
          <a:p>
            <a:pPr>
              <a:defRPr/>
            </a:pPr>
            <a:r>
              <a:rPr lang="de-DE" smtClean="0"/>
              <a:t>Unterweisung: Erste Hilfe</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5</a:t>
            </a:fld>
            <a:endParaRPr lang="de-DE"/>
          </a:p>
        </p:txBody>
      </p:sp>
      <p:sp>
        <p:nvSpPr>
          <p:cNvPr id="14" name="Textfeld 13"/>
          <p:cNvSpPr txBox="1"/>
          <p:nvPr/>
        </p:nvSpPr>
        <p:spPr>
          <a:xfrm>
            <a:off x="582399" y="1844824"/>
            <a:ext cx="3845585" cy="3626764"/>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108000" rIns="180000" bIns="180000" rtlCol="0">
            <a:spAutoFit/>
          </a:bodyPr>
          <a:lstStyle/>
          <a:p>
            <a:r>
              <a:rPr lang="de-DE" sz="1600" dirty="0">
                <a:solidFill>
                  <a:schemeClr val="bg2"/>
                </a:solidFill>
                <a:latin typeface="Fließtext"/>
              </a:rPr>
              <a:t>Wie Sie eben in der Videosequenz gesehen haben, ist ein Unfall nie auszuschließen. </a:t>
            </a:r>
            <a:endParaRPr lang="de-DE" sz="1600" dirty="0" smtClean="0">
              <a:solidFill>
                <a:schemeClr val="bg2"/>
              </a:solidFill>
              <a:latin typeface="Fließtext"/>
            </a:endParaRPr>
          </a:p>
          <a:p>
            <a:endParaRPr lang="de-DE" sz="1600" dirty="0">
              <a:solidFill>
                <a:schemeClr val="bg2"/>
              </a:solidFill>
              <a:latin typeface="Fließtext"/>
            </a:endParaRPr>
          </a:p>
          <a:p>
            <a:r>
              <a:rPr lang="de-DE" sz="1600" dirty="0">
                <a:solidFill>
                  <a:schemeClr val="bg2"/>
                </a:solidFill>
                <a:latin typeface="Fließtext"/>
              </a:rPr>
              <a:t>Der Laborleiter hat schnell und entschlossen gehandelt und dadurch Schlimmeres verhindert</a:t>
            </a:r>
            <a:r>
              <a:rPr lang="de-DE" sz="1600" dirty="0" smtClean="0">
                <a:solidFill>
                  <a:schemeClr val="bg2"/>
                </a:solidFill>
                <a:latin typeface="Fließtext"/>
              </a:rPr>
              <a:t>.</a:t>
            </a:r>
          </a:p>
          <a:p>
            <a:endParaRPr lang="de-DE" sz="1600" dirty="0">
              <a:solidFill>
                <a:schemeClr val="bg2"/>
              </a:solidFill>
              <a:latin typeface="Fließtext"/>
            </a:endParaRPr>
          </a:p>
          <a:p>
            <a:r>
              <a:rPr lang="de-DE" sz="1600" dirty="0">
                <a:solidFill>
                  <a:schemeClr val="bg2"/>
                </a:solidFill>
                <a:latin typeface="Fließtext"/>
              </a:rPr>
              <a:t>Erste-Hilfe-Maßnahmen zu kennen und die entsprechenden Einrichtungen richtig zu nutzen ist daher in einer solchen Situation </a:t>
            </a:r>
            <a:r>
              <a:rPr lang="de-DE" sz="1600" dirty="0" smtClean="0">
                <a:solidFill>
                  <a:schemeClr val="bg2"/>
                </a:solidFill>
                <a:latin typeface="Fließtext"/>
              </a:rPr>
              <a:t>entscheidend.</a:t>
            </a:r>
            <a:endParaRPr lang="de-DE" sz="1600" dirty="0"/>
          </a:p>
        </p:txBody>
      </p:sp>
      <p:pic>
        <p:nvPicPr>
          <p:cNvPr id="2051" name="Picture 3" descr="Z:\INTERNET\htdocs\projekte\sail_3_1\unterweisungshilfen\erste-hilfe\bilder\rasch-und-richtig-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2844000"/>
            <a:ext cx="4286250" cy="3552825"/>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idx="4294967295"/>
          </p:nvPr>
        </p:nvSpPr>
        <p:spPr/>
        <p:txBody>
          <a:bodyPr>
            <a:noAutofit/>
          </a:bodyPr>
          <a:lstStyle/>
          <a:p>
            <a:r>
              <a:rPr lang="de-DE" dirty="0" smtClean="0"/>
              <a:t>Rasch und richtig handeln</a:t>
            </a:r>
            <a:r>
              <a:rPr lang="de-DE" baseline="0" dirty="0" smtClean="0"/>
              <a:t> können</a:t>
            </a:r>
            <a:endParaRPr lang="de-DE" dirty="0"/>
          </a:p>
        </p:txBody>
      </p:sp>
    </p:spTree>
    <p:extLst>
      <p:ext uri="{BB962C8B-B14F-4D97-AF65-F5344CB8AC3E}">
        <p14:creationId xmlns:p14="http://schemas.microsoft.com/office/powerpoint/2010/main" val="196383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tm.TM-ONLINE\Desktop\ppt Präsentation Unterweisungshilfen\Labo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71128"/>
            <a:ext cx="9153525"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Fußzeilenplatzhalter 1"/>
          <p:cNvSpPr>
            <a:spLocks noGrp="1"/>
          </p:cNvSpPr>
          <p:nvPr>
            <p:ph type="ftr" sz="quarter" idx="11"/>
          </p:nvPr>
        </p:nvSpPr>
        <p:spPr>
          <a:xfrm>
            <a:off x="548605" y="6381326"/>
            <a:ext cx="4248274" cy="476674"/>
          </a:xfrm>
        </p:spPr>
        <p:txBody>
          <a:bodyPr/>
          <a:lstStyle/>
          <a:p>
            <a:pPr>
              <a:defRPr/>
            </a:pPr>
            <a:r>
              <a:rPr lang="de-DE" smtClean="0"/>
              <a:t>Unterweisung: Erste Hilfe</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6</a:t>
            </a:fld>
            <a:endParaRPr lang="de-DE"/>
          </a:p>
        </p:txBody>
      </p:sp>
      <p:pic>
        <p:nvPicPr>
          <p:cNvPr id="13" name="Picture 3" descr="Z:\INTERNET\htdocs\projekte\sail_3_1\unterweisungshilfen\erste-hilfe\bilder\rasch-und-richtig-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844000"/>
            <a:ext cx="4286250" cy="35528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feld 13"/>
          <p:cNvSpPr txBox="1"/>
          <p:nvPr/>
        </p:nvSpPr>
        <p:spPr>
          <a:xfrm>
            <a:off x="582399" y="1844825"/>
            <a:ext cx="4277633" cy="4320480"/>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80975" lvl="1" indent="-180975">
              <a:spcBef>
                <a:spcPct val="20000"/>
              </a:spcBef>
              <a:buFont typeface="Arial" panose="020B0604020202020204" pitchFamily="34" charset="0"/>
              <a:buChar char="•"/>
            </a:pPr>
            <a:r>
              <a:rPr lang="de-DE" sz="1600" dirty="0" smtClean="0">
                <a:solidFill>
                  <a:schemeClr val="bg2"/>
                </a:solidFill>
                <a:latin typeface="Fließtext"/>
              </a:rPr>
              <a:t>Ein Unfall ist </a:t>
            </a:r>
            <a:r>
              <a:rPr lang="de-DE" sz="1600" dirty="0">
                <a:solidFill>
                  <a:schemeClr val="bg2"/>
                </a:solidFill>
                <a:latin typeface="Fließtext"/>
              </a:rPr>
              <a:t>trotz aller Schutzmaßnahmen </a:t>
            </a:r>
            <a:r>
              <a:rPr lang="de-DE" sz="1600" dirty="0" smtClean="0">
                <a:solidFill>
                  <a:schemeClr val="bg2"/>
                </a:solidFill>
                <a:latin typeface="Fließtext"/>
              </a:rPr>
              <a:t>nie auszuschließen</a:t>
            </a:r>
            <a:r>
              <a:rPr lang="de-DE" sz="1600" dirty="0">
                <a:solidFill>
                  <a:schemeClr val="bg2"/>
                </a:solidFill>
                <a:latin typeface="Fließtext"/>
              </a:rPr>
              <a:t>.</a:t>
            </a:r>
          </a:p>
          <a:p>
            <a:pPr marL="180975" lvl="1" indent="-180975">
              <a:spcBef>
                <a:spcPct val="20000"/>
              </a:spcBef>
              <a:buFont typeface="Arial" panose="020B0604020202020204" pitchFamily="34" charset="0"/>
              <a:buChar char="•"/>
            </a:pPr>
            <a:r>
              <a:rPr lang="de-DE" sz="1600" dirty="0">
                <a:solidFill>
                  <a:schemeClr val="bg2"/>
                </a:solidFill>
                <a:latin typeface="Fließtext"/>
              </a:rPr>
              <a:t>Unfälle passieren oft, wenn das Risiko unterschätzt oder nicht wahrgenommen wird.</a:t>
            </a:r>
          </a:p>
          <a:p>
            <a:pPr marL="180975" lvl="1" indent="-180975">
              <a:spcBef>
                <a:spcPct val="20000"/>
              </a:spcBef>
              <a:buFont typeface="Arial" panose="020B0604020202020204" pitchFamily="34" charset="0"/>
              <a:buChar char="•"/>
            </a:pPr>
            <a:r>
              <a:rPr lang="de-DE" sz="1600" dirty="0">
                <a:solidFill>
                  <a:schemeClr val="bg2"/>
                </a:solidFill>
                <a:latin typeface="Fließtext"/>
              </a:rPr>
              <a:t>Erste Hilfe kann Leben retten!</a:t>
            </a:r>
          </a:p>
          <a:p>
            <a:pPr marL="180975" lvl="1" indent="-180975">
              <a:spcBef>
                <a:spcPct val="20000"/>
              </a:spcBef>
              <a:buFont typeface="Arial" panose="020B0604020202020204" pitchFamily="34" charset="0"/>
              <a:buChar char="•"/>
            </a:pPr>
            <a:r>
              <a:rPr lang="de-DE" sz="1600" dirty="0">
                <a:solidFill>
                  <a:schemeClr val="bg2"/>
                </a:solidFill>
                <a:latin typeface="Fließtext"/>
              </a:rPr>
              <a:t>Erfahrene und unerfahrene Mitarbeiter sind gleichermaßen betroffen. </a:t>
            </a:r>
          </a:p>
          <a:p>
            <a:pPr marL="180975" lvl="1" indent="-180975">
              <a:spcBef>
                <a:spcPct val="20000"/>
              </a:spcBef>
              <a:buFont typeface="Arial" panose="020B0604020202020204" pitchFamily="34" charset="0"/>
              <a:buChar char="•"/>
            </a:pPr>
            <a:r>
              <a:rPr lang="de-DE" sz="1600" dirty="0">
                <a:solidFill>
                  <a:schemeClr val="bg2"/>
                </a:solidFill>
                <a:latin typeface="Fließtext"/>
              </a:rPr>
              <a:t>Eine Unterweisung in Erster Hilfe muss regelmäßig </a:t>
            </a:r>
            <a:r>
              <a:rPr lang="de-DE" sz="1600" dirty="0" smtClean="0">
                <a:solidFill>
                  <a:schemeClr val="bg2"/>
                </a:solidFill>
                <a:latin typeface="Fließtext"/>
              </a:rPr>
              <a:t>stattfinden.</a:t>
            </a:r>
            <a:endParaRPr lang="de-DE" sz="1600" dirty="0"/>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592" y="2060848"/>
            <a:ext cx="1733550" cy="647700"/>
          </a:xfrm>
          <a:prstGeom prst="rect">
            <a:avLst/>
          </a:prstGeom>
        </p:spPr>
      </p:pic>
      <p:sp>
        <p:nvSpPr>
          <p:cNvPr id="4" name="Titel 3"/>
          <p:cNvSpPr>
            <a:spLocks noGrp="1"/>
          </p:cNvSpPr>
          <p:nvPr>
            <p:ph type="title" idx="4294967295"/>
          </p:nvPr>
        </p:nvSpPr>
        <p:spPr/>
        <p:txBody>
          <a:bodyPr>
            <a:noAutofit/>
          </a:bodyPr>
          <a:lstStyle/>
          <a:p>
            <a:r>
              <a:rPr lang="de-DE" dirty="0" smtClean="0"/>
              <a:t>Rasch und richtig handeln</a:t>
            </a:r>
            <a:r>
              <a:rPr lang="de-DE" baseline="0" dirty="0" smtClean="0"/>
              <a:t> können</a:t>
            </a:r>
            <a:endParaRPr lang="de-DE" dirty="0"/>
          </a:p>
        </p:txBody>
      </p:sp>
    </p:spTree>
    <p:extLst>
      <p:ext uri="{BB962C8B-B14F-4D97-AF65-F5344CB8AC3E}">
        <p14:creationId xmlns:p14="http://schemas.microsoft.com/office/powerpoint/2010/main" val="11886616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48605" y="6381326"/>
            <a:ext cx="4248274" cy="476674"/>
          </a:xfrm>
        </p:spPr>
        <p:txBody>
          <a:bodyPr/>
          <a:lstStyle/>
          <a:p>
            <a:pPr>
              <a:defRPr/>
            </a:pPr>
            <a:r>
              <a:rPr lang="de-DE" smtClean="0"/>
              <a:t>Unterweisung: Erste Hilfe</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7</a:t>
            </a:fld>
            <a:endParaRPr lang="de-DE"/>
          </a:p>
        </p:txBody>
      </p:sp>
      <p:sp>
        <p:nvSpPr>
          <p:cNvPr id="14" name="Textfeld 13"/>
          <p:cNvSpPr txBox="1"/>
          <p:nvPr/>
        </p:nvSpPr>
        <p:spPr>
          <a:xfrm>
            <a:off x="611560" y="4725144"/>
            <a:ext cx="6394226" cy="607397"/>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rtlCol="0">
            <a:spAutoFit/>
          </a:bodyPr>
          <a:lstStyle/>
          <a:p>
            <a:r>
              <a:rPr lang="de-DE" sz="1600" b="1" dirty="0">
                <a:solidFill>
                  <a:schemeClr val="bg2"/>
                </a:solidFill>
                <a:latin typeface="Fließtext"/>
              </a:rPr>
              <a:t>Wissen Sie, wie Sie sich verhalten müssen und wie die Maßnahmen in der Rettungskette ineinander greifen</a:t>
            </a:r>
            <a:r>
              <a:rPr lang="de-DE" sz="1600" b="1" dirty="0" smtClean="0">
                <a:solidFill>
                  <a:schemeClr val="bg2"/>
                </a:solidFill>
                <a:latin typeface="Fließtext"/>
              </a:rPr>
              <a:t>?</a:t>
            </a:r>
            <a:endParaRPr lang="de-DE" sz="1600" b="1" dirty="0">
              <a:solidFill>
                <a:schemeClr val="bg2"/>
              </a:solidFill>
              <a:latin typeface="Fließtext"/>
            </a:endParaRPr>
          </a:p>
        </p:txBody>
      </p:sp>
      <p:sp>
        <p:nvSpPr>
          <p:cNvPr id="16" name="Inhaltsplatzhalter 5"/>
          <p:cNvSpPr txBox="1">
            <a:spLocks/>
          </p:cNvSpPr>
          <p:nvPr/>
        </p:nvSpPr>
        <p:spPr>
          <a:xfrm>
            <a:off x="554038" y="1940822"/>
            <a:ext cx="7114306" cy="552074"/>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r>
              <a:rPr lang="de-DE" sz="1600" dirty="0" smtClean="0"/>
              <a:t>Wenn </a:t>
            </a:r>
            <a:r>
              <a:rPr lang="de-DE" sz="1600" dirty="0"/>
              <a:t>ein Notfall eintritt, sind viele Dinge nahezu gleichzeitig zu tun</a:t>
            </a:r>
            <a:r>
              <a:rPr lang="de-DE" sz="1600" dirty="0" smtClean="0"/>
              <a:t>.</a:t>
            </a:r>
            <a:endParaRPr lang="de-DE" sz="1600" dirty="0"/>
          </a:p>
        </p:txBody>
      </p:sp>
      <p:pic>
        <p:nvPicPr>
          <p:cNvPr id="3074" name="Picture 2" descr="Z:\INTERNET\htdocs\projekte\sail_3_1\unterweisungshilfen\erste-hilfe\bilder\verhalten-notfall-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259" y="2845296"/>
            <a:ext cx="5114925" cy="1447800"/>
          </a:xfrm>
          <a:prstGeom prst="rect">
            <a:avLst/>
          </a:prstGeom>
          <a:noFill/>
          <a:extLst>
            <a:ext uri="{909E8E84-426E-40DD-AFC4-6F175D3DCCD1}">
              <a14:hiddenFill xmlns:a14="http://schemas.microsoft.com/office/drawing/2010/main">
                <a:solidFill>
                  <a:srgbClr val="FFFFFF"/>
                </a:solidFill>
              </a14:hiddenFill>
            </a:ext>
          </a:extLst>
        </p:spPr>
      </p:pic>
      <p:sp>
        <p:nvSpPr>
          <p:cNvPr id="4" name="Titel 3"/>
          <p:cNvSpPr>
            <a:spLocks noGrp="1"/>
          </p:cNvSpPr>
          <p:nvPr>
            <p:ph type="title" idx="4294967295"/>
          </p:nvPr>
        </p:nvSpPr>
        <p:spPr/>
        <p:txBody>
          <a:bodyPr>
            <a:noAutofit/>
          </a:bodyPr>
          <a:lstStyle/>
          <a:p>
            <a:r>
              <a:rPr lang="de-DE" dirty="0" smtClean="0"/>
              <a:t>Wie verhalten Sie sich bei</a:t>
            </a:r>
            <a:r>
              <a:rPr lang="de-DE" baseline="0" dirty="0" smtClean="0"/>
              <a:t> einem Notfall?</a:t>
            </a:r>
            <a:endParaRPr lang="de-DE" dirty="0"/>
          </a:p>
        </p:txBody>
      </p:sp>
    </p:spTree>
    <p:extLst>
      <p:ext uri="{BB962C8B-B14F-4D97-AF65-F5344CB8AC3E}">
        <p14:creationId xmlns:p14="http://schemas.microsoft.com/office/powerpoint/2010/main" val="1366284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48605" y="6381326"/>
            <a:ext cx="4248274" cy="476674"/>
          </a:xfrm>
        </p:spPr>
        <p:txBody>
          <a:bodyPr/>
          <a:lstStyle/>
          <a:p>
            <a:pPr>
              <a:defRPr/>
            </a:pPr>
            <a:r>
              <a:rPr lang="de-DE" smtClean="0"/>
              <a:t>Unterweisung: Erste Hilfe</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8</a:t>
            </a:fld>
            <a:endParaRPr lang="de-DE"/>
          </a:p>
        </p:txBody>
      </p:sp>
      <p:sp>
        <p:nvSpPr>
          <p:cNvPr id="9" name="Textfeld 8"/>
          <p:cNvSpPr txBox="1"/>
          <p:nvPr/>
        </p:nvSpPr>
        <p:spPr>
          <a:xfrm>
            <a:off x="582399" y="1920325"/>
            <a:ext cx="7229961" cy="4228976"/>
          </a:xfrm>
          <a:prstGeom prst="roundRect">
            <a:avLst>
              <a:gd name="adj" fmla="val 7692"/>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txBody>
          <a:bodyPr wrap="square" lIns="180000" tIns="36000" rIns="180000" bIns="180000" rtlCol="0">
            <a:spAutoFit/>
          </a:bodyPr>
          <a:lstStyle/>
          <a:p>
            <a:endParaRPr lang="de-DE" sz="1600" dirty="0" smtClean="0">
              <a:solidFill>
                <a:schemeClr val="bg2"/>
              </a:solidFill>
              <a:latin typeface="Fließtext"/>
            </a:endParaRPr>
          </a:p>
          <a:p>
            <a:pPr lvl="1" indent="-342900">
              <a:spcBef>
                <a:spcPct val="20000"/>
              </a:spcBef>
              <a:buFont typeface="Arial" panose="020B0604020202020204" pitchFamily="34" charset="0"/>
              <a:buChar char="•"/>
            </a:pPr>
            <a:endParaRPr lang="de-DE" sz="1600" dirty="0">
              <a:solidFill>
                <a:schemeClr val="bg2"/>
              </a:solidFill>
              <a:latin typeface="Fließtext"/>
            </a:endParaRPr>
          </a:p>
          <a:p>
            <a:pPr lvl="1" indent="-342900">
              <a:spcBef>
                <a:spcPct val="20000"/>
              </a:spcBef>
              <a:buFont typeface="Arial" panose="020B0604020202020204" pitchFamily="34" charset="0"/>
              <a:buChar char="•"/>
            </a:pPr>
            <a:endParaRPr lang="de-DE" sz="1600" dirty="0" smtClean="0">
              <a:solidFill>
                <a:schemeClr val="bg2"/>
              </a:solidFill>
              <a:latin typeface="Fließtext"/>
            </a:endParaRPr>
          </a:p>
          <a:p>
            <a:pPr marL="179388" indent="-179388">
              <a:spcBef>
                <a:spcPct val="20000"/>
              </a:spcBef>
              <a:buFont typeface="Arial" panose="020B0604020202020204" pitchFamily="34" charset="0"/>
              <a:buChar char="•"/>
            </a:pPr>
            <a:r>
              <a:rPr lang="de-DE" sz="1400" dirty="0">
                <a:solidFill>
                  <a:schemeClr val="bg2"/>
                </a:solidFill>
                <a:latin typeface="Fließtext"/>
              </a:rPr>
              <a:t>Ein Notfall entsteht ohne Vorankündigung. </a:t>
            </a:r>
          </a:p>
          <a:p>
            <a:pPr marL="179388" indent="-179388">
              <a:spcBef>
                <a:spcPct val="20000"/>
              </a:spcBef>
              <a:buFont typeface="Arial" panose="020B0604020202020204" pitchFamily="34" charset="0"/>
              <a:buChar char="•"/>
            </a:pPr>
            <a:r>
              <a:rPr lang="de-DE" sz="1400" dirty="0" smtClean="0">
                <a:solidFill>
                  <a:schemeClr val="bg2"/>
                </a:solidFill>
                <a:latin typeface="Fließtext"/>
              </a:rPr>
              <a:t>Machen </a:t>
            </a:r>
            <a:r>
              <a:rPr lang="de-DE" sz="1400" dirty="0">
                <a:solidFill>
                  <a:schemeClr val="bg2"/>
                </a:solidFill>
                <a:latin typeface="Fließtext"/>
              </a:rPr>
              <a:t>Sie sich mit den Abläufen im Notfall vertraut </a:t>
            </a:r>
            <a:r>
              <a:rPr lang="de-DE" sz="1400" dirty="0" smtClean="0">
                <a:solidFill>
                  <a:schemeClr val="bg2"/>
                </a:solidFill>
                <a:latin typeface="Fließtext"/>
              </a:rPr>
              <a:t>–</a:t>
            </a:r>
            <a:br>
              <a:rPr lang="de-DE" sz="1400" dirty="0" smtClean="0">
                <a:solidFill>
                  <a:schemeClr val="bg2"/>
                </a:solidFill>
                <a:latin typeface="Fließtext"/>
              </a:rPr>
            </a:br>
            <a:r>
              <a:rPr lang="de-DE" sz="1400" dirty="0" smtClean="0">
                <a:solidFill>
                  <a:schemeClr val="bg2"/>
                </a:solidFill>
                <a:latin typeface="Fließtext"/>
              </a:rPr>
              <a:t>das </a:t>
            </a:r>
            <a:r>
              <a:rPr lang="de-DE" sz="1400" dirty="0">
                <a:solidFill>
                  <a:schemeClr val="bg2"/>
                </a:solidFill>
                <a:latin typeface="Fließtext"/>
              </a:rPr>
              <a:t>schafft Sicherheit und Routine.</a:t>
            </a:r>
          </a:p>
          <a:p>
            <a:pPr marL="179388" indent="-179388">
              <a:spcBef>
                <a:spcPct val="20000"/>
              </a:spcBef>
              <a:buFont typeface="Arial" panose="020B0604020202020204" pitchFamily="34" charset="0"/>
              <a:buChar char="•"/>
            </a:pPr>
            <a:r>
              <a:rPr lang="de-DE" sz="1400" dirty="0" smtClean="0">
                <a:solidFill>
                  <a:schemeClr val="bg2"/>
                </a:solidFill>
                <a:latin typeface="Fließtext"/>
              </a:rPr>
              <a:t>Bewahren </a:t>
            </a:r>
            <a:r>
              <a:rPr lang="de-DE" sz="1400" dirty="0">
                <a:solidFill>
                  <a:schemeClr val="bg2"/>
                </a:solidFill>
                <a:latin typeface="Fließtext"/>
              </a:rPr>
              <a:t>Sie einen kühlen Kopf!</a:t>
            </a:r>
          </a:p>
          <a:p>
            <a:pPr marL="179388" indent="-179388">
              <a:spcBef>
                <a:spcPct val="20000"/>
              </a:spcBef>
              <a:buFont typeface="Arial" panose="020B0604020202020204" pitchFamily="34" charset="0"/>
              <a:buChar char="•"/>
            </a:pPr>
            <a:r>
              <a:rPr lang="de-DE" sz="1400" dirty="0" smtClean="0">
                <a:solidFill>
                  <a:schemeClr val="bg2"/>
                </a:solidFill>
                <a:latin typeface="Fließtext"/>
              </a:rPr>
              <a:t>Denken </a:t>
            </a:r>
            <a:r>
              <a:rPr lang="de-DE" sz="1400" dirty="0">
                <a:solidFill>
                  <a:schemeClr val="bg2"/>
                </a:solidFill>
                <a:latin typeface="Fließtext"/>
              </a:rPr>
              <a:t>Sie beim Verletzten auch an Schockstarre oder Panikattacken!</a:t>
            </a:r>
          </a:p>
          <a:p>
            <a:pPr marL="179388" indent="-179388">
              <a:spcBef>
                <a:spcPct val="20000"/>
              </a:spcBef>
              <a:buFont typeface="Arial" panose="020B0604020202020204" pitchFamily="34" charset="0"/>
              <a:buChar char="•"/>
            </a:pPr>
            <a:r>
              <a:rPr lang="de-DE" sz="1400" dirty="0" smtClean="0">
                <a:solidFill>
                  <a:schemeClr val="bg2"/>
                </a:solidFill>
                <a:latin typeface="Fließtext"/>
              </a:rPr>
              <a:t>Ergreifen </a:t>
            </a:r>
            <a:r>
              <a:rPr lang="de-DE" sz="1400" dirty="0">
                <a:solidFill>
                  <a:schemeClr val="bg2"/>
                </a:solidFill>
                <a:latin typeface="Fließtext"/>
              </a:rPr>
              <a:t>Sie Sofortmaßnahmen (z.B. Notdusche benutzen)!</a:t>
            </a:r>
          </a:p>
          <a:p>
            <a:pPr marL="179388" indent="-179388">
              <a:spcBef>
                <a:spcPct val="20000"/>
              </a:spcBef>
              <a:buFont typeface="Arial" panose="020B0604020202020204" pitchFamily="34" charset="0"/>
              <a:buChar char="•"/>
            </a:pPr>
            <a:r>
              <a:rPr lang="de-DE" sz="1400" dirty="0" smtClean="0">
                <a:solidFill>
                  <a:schemeClr val="bg2"/>
                </a:solidFill>
                <a:latin typeface="Fließtext"/>
              </a:rPr>
              <a:t>Retten </a:t>
            </a:r>
            <a:r>
              <a:rPr lang="de-DE" sz="1400" dirty="0">
                <a:solidFill>
                  <a:schemeClr val="bg2"/>
                </a:solidFill>
                <a:latin typeface="Fließtext"/>
              </a:rPr>
              <a:t>Sie Personen aus dem Gefahrenbereich unter Beachtung Ihres persönlichen Schutzes!</a:t>
            </a:r>
          </a:p>
          <a:p>
            <a:pPr marL="179388" indent="-179388">
              <a:spcBef>
                <a:spcPct val="20000"/>
              </a:spcBef>
              <a:buFont typeface="Arial" panose="020B0604020202020204" pitchFamily="34" charset="0"/>
              <a:buChar char="•"/>
            </a:pPr>
            <a:r>
              <a:rPr lang="de-DE" sz="1400" dirty="0" smtClean="0">
                <a:solidFill>
                  <a:schemeClr val="bg2"/>
                </a:solidFill>
                <a:latin typeface="Fließtext"/>
              </a:rPr>
              <a:t>Bewusstlos</a:t>
            </a:r>
            <a:r>
              <a:rPr lang="de-DE" sz="1400" dirty="0">
                <a:solidFill>
                  <a:schemeClr val="bg2"/>
                </a:solidFill>
                <a:latin typeface="Fließtext"/>
              </a:rPr>
              <a:t>? Keine Atmung? Wählen Sie sofort die Notrufnummer!</a:t>
            </a:r>
          </a:p>
          <a:p>
            <a:pPr marL="179388" indent="-179388">
              <a:spcBef>
                <a:spcPct val="20000"/>
              </a:spcBef>
              <a:buFont typeface="Arial" panose="020B0604020202020204" pitchFamily="34" charset="0"/>
              <a:buChar char="•"/>
            </a:pPr>
            <a:r>
              <a:rPr lang="de-DE" sz="1400" dirty="0" smtClean="0">
                <a:solidFill>
                  <a:schemeClr val="bg2"/>
                </a:solidFill>
                <a:latin typeface="Fließtext"/>
              </a:rPr>
              <a:t>Rufen </a:t>
            </a:r>
            <a:r>
              <a:rPr lang="de-DE" sz="1400" dirty="0">
                <a:solidFill>
                  <a:schemeClr val="bg2"/>
                </a:solidFill>
                <a:latin typeface="Fließtext"/>
              </a:rPr>
              <a:t>Sie Kollegen in der Nähe und beziehen Sie Ersthelfer mit ein.</a:t>
            </a:r>
          </a:p>
          <a:p>
            <a:pPr marL="179388" indent="-179388">
              <a:spcBef>
                <a:spcPct val="20000"/>
              </a:spcBef>
              <a:buFont typeface="Arial" panose="020B0604020202020204" pitchFamily="34" charset="0"/>
              <a:buChar char="•"/>
            </a:pPr>
            <a:r>
              <a:rPr lang="de-DE" sz="1400" dirty="0" smtClean="0">
                <a:solidFill>
                  <a:schemeClr val="bg2"/>
                </a:solidFill>
                <a:latin typeface="Fließtext"/>
              </a:rPr>
              <a:t>Betreuen </a:t>
            </a:r>
            <a:r>
              <a:rPr lang="de-DE" sz="1400" dirty="0">
                <a:solidFill>
                  <a:schemeClr val="bg2"/>
                </a:solidFill>
                <a:latin typeface="Fließtext"/>
              </a:rPr>
              <a:t>Sie das Opfer. Fürsorge wird auch von Bewusstlosen wahrgenommen.</a:t>
            </a:r>
          </a:p>
          <a:p>
            <a:pPr marL="179388" indent="-179388">
              <a:spcBef>
                <a:spcPct val="20000"/>
              </a:spcBef>
              <a:buFont typeface="Arial" panose="020B0604020202020204" pitchFamily="34" charset="0"/>
              <a:buChar char="•"/>
            </a:pPr>
            <a:r>
              <a:rPr lang="de-DE" sz="1400" dirty="0" smtClean="0">
                <a:solidFill>
                  <a:schemeClr val="bg2"/>
                </a:solidFill>
                <a:latin typeface="Fließtext"/>
              </a:rPr>
              <a:t>Zum </a:t>
            </a:r>
            <a:r>
              <a:rPr lang="de-DE" sz="1400" dirty="0">
                <a:solidFill>
                  <a:schemeClr val="bg2"/>
                </a:solidFill>
                <a:latin typeface="Fließtext"/>
              </a:rPr>
              <a:t>Helfen ist jeder gesetzlich verpflichtet. </a:t>
            </a:r>
          </a:p>
        </p:txBody>
      </p:sp>
      <p:pic>
        <p:nvPicPr>
          <p:cNvPr id="11" name="Grafik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242" y="2061220"/>
            <a:ext cx="1733550" cy="647700"/>
          </a:xfrm>
          <a:prstGeom prst="rect">
            <a:avLst/>
          </a:prstGeom>
        </p:spPr>
      </p:pic>
      <p:sp>
        <p:nvSpPr>
          <p:cNvPr id="4" name="Titel 3"/>
          <p:cNvSpPr>
            <a:spLocks noGrp="1"/>
          </p:cNvSpPr>
          <p:nvPr>
            <p:ph type="title" idx="4294967295"/>
          </p:nvPr>
        </p:nvSpPr>
        <p:spPr/>
        <p:txBody>
          <a:bodyPr>
            <a:noAutofit/>
          </a:bodyPr>
          <a:lstStyle/>
          <a:p>
            <a:r>
              <a:rPr lang="de-DE" dirty="0" smtClean="0"/>
              <a:t>Wie verhalten</a:t>
            </a:r>
            <a:r>
              <a:rPr lang="de-DE" baseline="0" dirty="0" smtClean="0"/>
              <a:t> Sie sich bei einem Notfall?</a:t>
            </a:r>
            <a:endParaRPr lang="de-DE" dirty="0"/>
          </a:p>
        </p:txBody>
      </p:sp>
    </p:spTree>
    <p:extLst>
      <p:ext uri="{BB962C8B-B14F-4D97-AF65-F5344CB8AC3E}">
        <p14:creationId xmlns:p14="http://schemas.microsoft.com/office/powerpoint/2010/main" val="42547280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11"/>
          </p:nvPr>
        </p:nvSpPr>
        <p:spPr>
          <a:xfrm>
            <a:off x="548605" y="6381326"/>
            <a:ext cx="4248274" cy="476674"/>
          </a:xfrm>
        </p:spPr>
        <p:txBody>
          <a:bodyPr/>
          <a:lstStyle/>
          <a:p>
            <a:pPr>
              <a:defRPr/>
            </a:pPr>
            <a:r>
              <a:rPr lang="de-DE" smtClean="0"/>
              <a:t>Unterweisung: Erste Hilfe</a:t>
            </a:r>
            <a:endParaRPr lang="de-DE"/>
          </a:p>
        </p:txBody>
      </p:sp>
      <p:sp>
        <p:nvSpPr>
          <p:cNvPr id="3" name="Foliennummernplatzhalter 2"/>
          <p:cNvSpPr>
            <a:spLocks noGrp="1"/>
          </p:cNvSpPr>
          <p:nvPr>
            <p:ph type="sldNum" sz="quarter" idx="12"/>
          </p:nvPr>
        </p:nvSpPr>
        <p:spPr/>
        <p:txBody>
          <a:bodyPr/>
          <a:lstStyle/>
          <a:p>
            <a:fld id="{23A8995E-485D-4211-9F53-18892AE58A70}" type="slidenum">
              <a:rPr lang="de-DE" smtClean="0"/>
              <a:pPr/>
              <a:t>9</a:t>
            </a:fld>
            <a:endParaRPr lang="de-DE"/>
          </a:p>
        </p:txBody>
      </p:sp>
      <p:sp>
        <p:nvSpPr>
          <p:cNvPr id="4" name="Rechteck 3"/>
          <p:cNvSpPr/>
          <p:nvPr/>
        </p:nvSpPr>
        <p:spPr>
          <a:xfrm>
            <a:off x="531753" y="2176010"/>
            <a:ext cx="3824223" cy="416577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Inhaltsplatzhalter 5"/>
          <p:cNvSpPr txBox="1">
            <a:spLocks/>
          </p:cNvSpPr>
          <p:nvPr/>
        </p:nvSpPr>
        <p:spPr>
          <a:xfrm>
            <a:off x="611560" y="2632047"/>
            <a:ext cx="3528392" cy="3389241"/>
          </a:xfrm>
          <a:prstGeom prst="rect">
            <a:avLst/>
          </a:prstGeom>
        </p:spPr>
        <p:txBody>
          <a:bodyPr>
            <a:normAutofit/>
          </a:bodyPr>
          <a:lstStyle>
            <a:lvl1pPr marL="342900" indent="-342900" algn="l" defTabSz="914400" rtl="0" eaLnBrk="1" latinLnBrk="0" hangingPunct="1">
              <a:spcBef>
                <a:spcPct val="20000"/>
              </a:spcBef>
              <a:buFont typeface="Arial" pitchFamily="34" charset="0"/>
              <a:buNone/>
              <a:defRPr sz="1700" b="0" i="0" kern="1200" baseline="0">
                <a:solidFill>
                  <a:schemeClr val="bg2"/>
                </a:solidFill>
                <a:latin typeface="Fließtext"/>
                <a:ea typeface="+mn-ea"/>
                <a:cs typeface="+mn-cs"/>
              </a:defRPr>
            </a:lvl1pPr>
            <a:lvl2pPr marL="180975" indent="-180975" algn="l" defTabSz="914400" rtl="0" eaLnBrk="1" latinLnBrk="0" hangingPunct="1">
              <a:spcBef>
                <a:spcPct val="20000"/>
              </a:spcBef>
              <a:buClr>
                <a:schemeClr val="tx2"/>
              </a:buClr>
              <a:buFont typeface="Arial" pitchFamily="34" charset="0"/>
              <a:buChar char="•"/>
              <a:defRPr sz="1700" kern="1200">
                <a:solidFill>
                  <a:schemeClr val="bg2"/>
                </a:solidFill>
                <a:latin typeface="+mn-lt"/>
                <a:ea typeface="+mn-ea"/>
                <a:cs typeface="+mn-cs"/>
              </a:defRPr>
            </a:lvl2pPr>
            <a:lvl3pPr marL="35242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3pPr>
            <a:lvl4pPr marL="542925" indent="-19050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4pPr>
            <a:lvl5pPr marL="714375" indent="-171450" algn="l" defTabSz="914400" rtl="0" eaLnBrk="1" latinLnBrk="0" hangingPunct="1">
              <a:spcBef>
                <a:spcPct val="20000"/>
              </a:spcBef>
              <a:buFont typeface="Arial" pitchFamily="34" charset="0"/>
              <a:buChar char="•"/>
              <a:defRPr sz="17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r>
              <a:rPr lang="de-DE" sz="1600" dirty="0"/>
              <a:t>Schnelle Erste Hilfe bedeutet auch, dass die organisato­rischen </a:t>
            </a:r>
            <a:r>
              <a:rPr lang="de-DE" sz="1600" dirty="0" smtClean="0"/>
              <a:t>Voraussetzungen </a:t>
            </a:r>
            <a:r>
              <a:rPr lang="de-DE" sz="1600" dirty="0"/>
              <a:t>vorhanden sein müssen</a:t>
            </a:r>
            <a:r>
              <a:rPr lang="de-DE" sz="1600" dirty="0" smtClean="0"/>
              <a:t>.</a:t>
            </a:r>
          </a:p>
          <a:p>
            <a:pPr marL="0"/>
            <a:endParaRPr lang="de-DE" sz="1600" dirty="0"/>
          </a:p>
          <a:p>
            <a:pPr marL="0"/>
            <a:r>
              <a:rPr lang="de-DE" sz="1600" dirty="0"/>
              <a:t>In jedem Labor hängt deshalb ein Alarm- und Rettungsplan </a:t>
            </a:r>
            <a:r>
              <a:rPr lang="de-DE" sz="1600" dirty="0" smtClean="0"/>
              <a:t>mit allen </a:t>
            </a:r>
            <a:r>
              <a:rPr lang="de-DE" sz="1600" dirty="0"/>
              <a:t>Angaben, die Sie im Notfall benötigen</a:t>
            </a:r>
            <a:r>
              <a:rPr lang="de-DE" sz="1600" dirty="0" smtClean="0"/>
              <a:t>.</a:t>
            </a:r>
          </a:p>
          <a:p>
            <a:pPr marL="0"/>
            <a:endParaRPr lang="de-DE" sz="1600" dirty="0"/>
          </a:p>
          <a:p>
            <a:pPr marL="0"/>
            <a:r>
              <a:rPr lang="de-DE" sz="1600" dirty="0"/>
              <a:t>Welche Informationen sind das im Einzelnen?</a:t>
            </a:r>
          </a:p>
          <a:p>
            <a:pPr marL="0"/>
            <a:endParaRPr lang="de-DE" sz="1600" dirty="0"/>
          </a:p>
        </p:txBody>
      </p:sp>
      <p:pic>
        <p:nvPicPr>
          <p:cNvPr id="3074" name="Picture 2" descr="Z:\INTERNET\htdocs\projekte\sail_3_1\unterweisungshilfen\erste-hilfe\bilder\erste-hilfe-einrichtung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1171" y="2176010"/>
            <a:ext cx="4842829" cy="416577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erade Verbindung 5"/>
          <p:cNvCxnSpPr/>
          <p:nvPr/>
        </p:nvCxnSpPr>
        <p:spPr>
          <a:xfrm>
            <a:off x="683568" y="2492896"/>
            <a:ext cx="331236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 name="Gerade Verbindung 11"/>
          <p:cNvCxnSpPr/>
          <p:nvPr/>
        </p:nvCxnSpPr>
        <p:spPr>
          <a:xfrm>
            <a:off x="683568" y="6021288"/>
            <a:ext cx="3312368"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itel 4"/>
          <p:cNvSpPr>
            <a:spLocks noGrp="1"/>
          </p:cNvSpPr>
          <p:nvPr>
            <p:ph type="title" idx="4294967295"/>
          </p:nvPr>
        </p:nvSpPr>
        <p:spPr/>
        <p:txBody>
          <a:bodyPr>
            <a:noAutofit/>
          </a:bodyPr>
          <a:lstStyle/>
          <a:p>
            <a:r>
              <a:rPr lang="de-DE" dirty="0" smtClean="0"/>
              <a:t>Wo finden Sie Erste-Hilfe-Einrichtungen</a:t>
            </a:r>
            <a:r>
              <a:rPr lang="de-DE" baseline="0" dirty="0" smtClean="0"/>
              <a:t> und Erste-Hilfe-Mittel?</a:t>
            </a:r>
            <a:endParaRPr lang="de-DE" dirty="0"/>
          </a:p>
        </p:txBody>
      </p:sp>
    </p:spTree>
    <p:extLst>
      <p:ext uri="{BB962C8B-B14F-4D97-AF65-F5344CB8AC3E}">
        <p14:creationId xmlns:p14="http://schemas.microsoft.com/office/powerpoint/2010/main" val="499916479"/>
      </p:ext>
    </p:extLst>
  </p:cSld>
  <p:clrMapOvr>
    <a:masterClrMapping/>
  </p:clrMapOvr>
  <p:timing>
    <p:tnLst>
      <p:par>
        <p:cTn id="1" dur="indefinite" restart="never" nodeType="tmRoot"/>
      </p:par>
    </p:tnLst>
  </p:timing>
</p:sld>
</file>

<file path=ppt/theme/theme1.xml><?xml version="1.0" encoding="utf-8"?>
<a:theme xmlns:a="http://schemas.openxmlformats.org/drawingml/2006/main" name="BG_RCI_PPT_Master">
  <a:themeElements>
    <a:clrScheme name="DGUV">
      <a:dk1>
        <a:srgbClr val="000000"/>
      </a:dk1>
      <a:lt1>
        <a:srgbClr val="FFFFFF"/>
      </a:lt1>
      <a:dk2>
        <a:srgbClr val="004994"/>
      </a:dk2>
      <a:lt2>
        <a:srgbClr val="5F5F5F"/>
      </a:lt2>
      <a:accent1>
        <a:srgbClr val="0095DB"/>
      </a:accent1>
      <a:accent2>
        <a:srgbClr val="008C8E"/>
      </a:accent2>
      <a:accent3>
        <a:srgbClr val="51AE31"/>
      </a:accent3>
      <a:accent4>
        <a:srgbClr val="AFCA06"/>
      </a:accent4>
      <a:accent5>
        <a:srgbClr val="B80D78"/>
      </a:accent5>
      <a:accent6>
        <a:srgbClr val="D40F14"/>
      </a:accent6>
      <a:hlink>
        <a:srgbClr val="F39200"/>
      </a:hlink>
      <a:folHlink>
        <a:srgbClr val="FFCC00"/>
      </a:folHlink>
    </a:clrScheme>
    <a:fontScheme name="Überschrift Fett">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GUV">
    <a:dk1>
      <a:srgbClr val="000000"/>
    </a:dk1>
    <a:lt1>
      <a:srgbClr val="FFFFFF"/>
    </a:lt1>
    <a:dk2>
      <a:srgbClr val="004994"/>
    </a:dk2>
    <a:lt2>
      <a:srgbClr val="5F5F5F"/>
    </a:lt2>
    <a:accent1>
      <a:srgbClr val="0095DB"/>
    </a:accent1>
    <a:accent2>
      <a:srgbClr val="008C8E"/>
    </a:accent2>
    <a:accent3>
      <a:srgbClr val="51AE31"/>
    </a:accent3>
    <a:accent4>
      <a:srgbClr val="AFCA06"/>
    </a:accent4>
    <a:accent5>
      <a:srgbClr val="B80D78"/>
    </a:accent5>
    <a:accent6>
      <a:srgbClr val="D40F14"/>
    </a:accent6>
    <a:hlink>
      <a:srgbClr val="F39200"/>
    </a:hlink>
    <a:folHlink>
      <a:srgbClr val="FFCC00"/>
    </a:folHlink>
  </a:clrScheme>
</a:themeOverride>
</file>

<file path=docProps/app.xml><?xml version="1.0" encoding="utf-8"?>
<Properties xmlns="http://schemas.openxmlformats.org/officeDocument/2006/extended-properties" xmlns:vt="http://schemas.openxmlformats.org/officeDocument/2006/docPropsVTypes">
  <Template/>
  <TotalTime>0</TotalTime>
  <Words>4393</Words>
  <Application>Microsoft Office PowerPoint</Application>
  <PresentationFormat>Bildschirmpräsentation (4:3)</PresentationFormat>
  <Paragraphs>455</Paragraphs>
  <Slides>33</Slides>
  <Notes>17</Notes>
  <HiddenSlides>0</HiddenSlides>
  <MMClips>3</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33</vt:i4>
      </vt:variant>
    </vt:vector>
  </HeadingPairs>
  <TitlesOfParts>
    <vt:vector size="39" baseType="lpstr">
      <vt:lpstr>Arial</vt:lpstr>
      <vt:lpstr>Calibri</vt:lpstr>
      <vt:lpstr>Fließtext</vt:lpstr>
      <vt:lpstr>Überschrift Fett</vt:lpstr>
      <vt:lpstr>Unterüberschrift</vt:lpstr>
      <vt:lpstr>BG_RCI_PPT_Master</vt:lpstr>
      <vt:lpstr>Unterweisungshilfe: Erste Hilfe</vt:lpstr>
      <vt:lpstr>Herzlich willkommen!</vt:lpstr>
      <vt:lpstr>Herzlich willkommen!</vt:lpstr>
      <vt:lpstr>Einsatz der Körpernotdusche!</vt:lpstr>
      <vt:lpstr>Rasch und richtig handeln können</vt:lpstr>
      <vt:lpstr>Rasch und richtig handeln können</vt:lpstr>
      <vt:lpstr>Wie verhalten Sie sich bei einem Notfall?</vt:lpstr>
      <vt:lpstr>Wie verhalten Sie sich bei einem Notfall?</vt:lpstr>
      <vt:lpstr>Wo finden Sie Erste-Hilfe-Einrichtungen und Erste-Hilfe-Mittel?</vt:lpstr>
      <vt:lpstr>Wo finden Sie Erste-Hilfe-Einrichtungen und Erste-Hilfe-Mittel?</vt:lpstr>
      <vt:lpstr>Erste-Hilfe-Maßnahmen bei typischen Laborunfällen</vt:lpstr>
      <vt:lpstr>Erste-Hilfe-Maßnahmen bei typischen Laborunfällen</vt:lpstr>
      <vt:lpstr>Schnittverletzungen der Haut</vt:lpstr>
      <vt:lpstr>Schnittverletzungen der Haut</vt:lpstr>
      <vt:lpstr>Verbrennungen und Verbrühungen</vt:lpstr>
      <vt:lpstr>Verbrennungen und Verbrühungen</vt:lpstr>
      <vt:lpstr>Verätzungen der Haut</vt:lpstr>
      <vt:lpstr>Verätzungen der Haut</vt:lpstr>
      <vt:lpstr>Verätzungen der Augen</vt:lpstr>
      <vt:lpstr>Verätzungen der Augen</vt:lpstr>
      <vt:lpstr>Verätzungen durch Einatmen</vt:lpstr>
      <vt:lpstr>Verätzungen durch Einatmen</vt:lpstr>
      <vt:lpstr>Vergiftungen durch Verschlucken, durch Hautkontakt und durch Einatmen - Aufnahmewege</vt:lpstr>
      <vt:lpstr>Vergiftungen durch Verschlucken, durch Hautkontakt und durch Einatmen - Aufnahmewege</vt:lpstr>
      <vt:lpstr>Vergiftungen durch Verschlucken, durch Hautkontakt und durch Einatmen - Verhalten</vt:lpstr>
      <vt:lpstr>Vergiftungen durch Verschlucken, durch Hautkontakt und durch Einatmen - Verhalten</vt:lpstr>
      <vt:lpstr>Notruf</vt:lpstr>
      <vt:lpstr>Notruf</vt:lpstr>
      <vt:lpstr>Nach der Ersten-Hilfe-Leistung</vt:lpstr>
      <vt:lpstr>Nach der Ersten-Hilfe-Leistung</vt:lpstr>
      <vt:lpstr>Das sagen die Mitarbeiter</vt:lpstr>
      <vt:lpstr>Selbsteinschätzung</vt:lpstr>
      <vt:lpstr>Jetzt sind Sie dran!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Technik und Medien GmbH</dc:creator>
  <cp:lastModifiedBy>tm</cp:lastModifiedBy>
  <cp:revision>65</cp:revision>
  <dcterms:created xsi:type="dcterms:W3CDTF">2015-12-14T09:53:18Z</dcterms:created>
  <dcterms:modified xsi:type="dcterms:W3CDTF">2021-02-23T09:35:13Z</dcterms:modified>
</cp:coreProperties>
</file>